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3"/>
  </p:notesMasterIdLst>
  <p:handoutMasterIdLst>
    <p:handoutMasterId r:id="rId44"/>
  </p:handoutMasterIdLst>
  <p:sldIdLst>
    <p:sldId id="259" r:id="rId5"/>
    <p:sldId id="313" r:id="rId6"/>
    <p:sldId id="288" r:id="rId7"/>
    <p:sldId id="314" r:id="rId8"/>
    <p:sldId id="315" r:id="rId9"/>
    <p:sldId id="323" r:id="rId10"/>
    <p:sldId id="301" r:id="rId11"/>
    <p:sldId id="325" r:id="rId12"/>
    <p:sldId id="332" r:id="rId13"/>
    <p:sldId id="336" r:id="rId14"/>
    <p:sldId id="337" r:id="rId15"/>
    <p:sldId id="338" r:id="rId16"/>
    <p:sldId id="328" r:id="rId17"/>
    <p:sldId id="330" r:id="rId18"/>
    <p:sldId id="331" r:id="rId19"/>
    <p:sldId id="329" r:id="rId20"/>
    <p:sldId id="317" r:id="rId21"/>
    <p:sldId id="311" r:id="rId22"/>
    <p:sldId id="319" r:id="rId23"/>
    <p:sldId id="312" r:id="rId24"/>
    <p:sldId id="321" r:id="rId25"/>
    <p:sldId id="318" r:id="rId26"/>
    <p:sldId id="307" r:id="rId27"/>
    <p:sldId id="308" r:id="rId28"/>
    <p:sldId id="296" r:id="rId29"/>
    <p:sldId id="290" r:id="rId30"/>
    <p:sldId id="327" r:id="rId31"/>
    <p:sldId id="309" r:id="rId32"/>
    <p:sldId id="326" r:id="rId33"/>
    <p:sldId id="333" r:id="rId34"/>
    <p:sldId id="334" r:id="rId35"/>
    <p:sldId id="335" r:id="rId36"/>
    <p:sldId id="298" r:id="rId37"/>
    <p:sldId id="291" r:id="rId38"/>
    <p:sldId id="292" r:id="rId39"/>
    <p:sldId id="293" r:id="rId40"/>
    <p:sldId id="294" r:id="rId41"/>
    <p:sldId id="287"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9ED6"/>
    <a:srgbClr val="003300"/>
  </p:clrMru>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14" autoAdjust="0"/>
    <p:restoredTop sz="93428" autoAdjust="0"/>
  </p:normalViewPr>
  <p:slideViewPr>
    <p:cSldViewPr>
      <p:cViewPr>
        <p:scale>
          <a:sx n="84" d="100"/>
          <a:sy n="84" d="100"/>
        </p:scale>
        <p:origin x="1392" y="1152"/>
      </p:cViewPr>
      <p:guideLst>
        <p:guide orient="horz" pos="2160"/>
        <p:guide pos="2880"/>
      </p:guideLst>
    </p:cSldViewPr>
  </p:slideViewPr>
  <p:notesTextViewPr>
    <p:cViewPr>
      <p:scale>
        <a:sx n="100" d="100"/>
        <a:sy n="100" d="100"/>
      </p:scale>
      <p:origin x="0" y="0"/>
    </p:cViewPr>
  </p:notesTextViewPr>
  <p:sorterViewPr>
    <p:cViewPr>
      <p:scale>
        <a:sx n="154" d="100"/>
        <a:sy n="154" d="100"/>
      </p:scale>
      <p:origin x="0" y="0"/>
    </p:cViewPr>
  </p:sorterViewPr>
  <p:notesViewPr>
    <p:cSldViewPr>
      <p:cViewPr varScale="1">
        <p:scale>
          <a:sx n="56" d="100"/>
          <a:sy n="56" d="100"/>
        </p:scale>
        <p:origin x="-287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slide" Target="slides/slide22.xml"/><Relationship Id="rId27" Type="http://schemas.openxmlformats.org/officeDocument/2006/relationships/slide" Target="slides/slide23.xml"/><Relationship Id="rId28" Type="http://schemas.openxmlformats.org/officeDocument/2006/relationships/slide" Target="slides/slide24.xml"/><Relationship Id="rId29" Type="http://schemas.openxmlformats.org/officeDocument/2006/relationships/slide" Target="slides/slide25.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30" Type="http://schemas.openxmlformats.org/officeDocument/2006/relationships/slide" Target="slides/slide26.xml"/><Relationship Id="rId31" Type="http://schemas.openxmlformats.org/officeDocument/2006/relationships/slide" Target="slides/slide27.xml"/><Relationship Id="rId32" Type="http://schemas.openxmlformats.org/officeDocument/2006/relationships/slide" Target="slides/slide28.xml"/><Relationship Id="rId9" Type="http://schemas.openxmlformats.org/officeDocument/2006/relationships/slide" Target="slides/slide5.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3" Type="http://schemas.openxmlformats.org/officeDocument/2006/relationships/slide" Target="slides/slide29.xml"/><Relationship Id="rId34" Type="http://schemas.openxmlformats.org/officeDocument/2006/relationships/slide" Target="slides/slide30.xml"/><Relationship Id="rId35" Type="http://schemas.openxmlformats.org/officeDocument/2006/relationships/slide" Target="slides/slide31.xml"/><Relationship Id="rId36" Type="http://schemas.openxmlformats.org/officeDocument/2006/relationships/slide" Target="slides/slide32.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37" Type="http://schemas.openxmlformats.org/officeDocument/2006/relationships/slide" Target="slides/slide33.xml"/><Relationship Id="rId38" Type="http://schemas.openxmlformats.org/officeDocument/2006/relationships/slide" Target="slides/slide34.xml"/><Relationship Id="rId39" Type="http://schemas.openxmlformats.org/officeDocument/2006/relationships/slide" Target="slides/slide35.xml"/><Relationship Id="rId40" Type="http://schemas.openxmlformats.org/officeDocument/2006/relationships/slide" Target="slides/slide36.xml"/><Relationship Id="rId41" Type="http://schemas.openxmlformats.org/officeDocument/2006/relationships/slide" Target="slides/slide37.xml"/><Relationship Id="rId42" Type="http://schemas.openxmlformats.org/officeDocument/2006/relationships/slide" Target="slides/slide38.xml"/><Relationship Id="rId43" Type="http://schemas.openxmlformats.org/officeDocument/2006/relationships/notesMaster" Target="notesMasters/notesMaster1.xml"/><Relationship Id="rId44" Type="http://schemas.openxmlformats.org/officeDocument/2006/relationships/handoutMaster" Target="handoutMasters/handoutMaster1.xml"/><Relationship Id="rId4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3FDC75-7F73-4A4A-A77C-09AADF00E0EA}" type="datetimeFigureOut">
              <a:rPr lang="en-US" smtClean="0"/>
              <a:pPr/>
              <a:t>12/11/17</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59226BF-1F13-42D3-80DC-373E7ADD1EBC}" type="slidenum">
              <a:rPr lang="en-US" smtClean="0"/>
              <a:pPr/>
              <a:t>‹#›</a:t>
            </a:fld>
            <a:endParaRPr lang="en-US" dirty="0"/>
          </a:p>
        </p:txBody>
      </p:sp>
    </p:spTree>
    <p:extLst>
      <p:ext uri="{BB962C8B-B14F-4D97-AF65-F5344CB8AC3E}">
        <p14:creationId xmlns:p14="http://schemas.microsoft.com/office/powerpoint/2010/main" val="19313251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8AEF76B-3757-4A0B-AF93-28494465C1DD}" type="datetimeFigureOut">
              <a:rPr lang="en-US" smtClean="0"/>
              <a:pPr/>
              <a:t>12/11/17</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93FD4-8F83-4EF7-AC3F-0DC0388986B0}" type="slidenum">
              <a:rPr lang="en-US" smtClean="0"/>
              <a:pPr/>
              <a:t>‹#›</a:t>
            </a:fld>
            <a:endParaRPr lang="en-US" dirty="0"/>
          </a:p>
        </p:txBody>
      </p:sp>
    </p:spTree>
    <p:extLst>
      <p:ext uri="{BB962C8B-B14F-4D97-AF65-F5344CB8AC3E}">
        <p14:creationId xmlns:p14="http://schemas.microsoft.com/office/powerpoint/2010/main" val="1372598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1</a:t>
            </a:fld>
            <a:endParaRPr lang="en-US"/>
          </a:p>
        </p:txBody>
      </p:sp>
    </p:spTree>
    <p:extLst>
      <p:ext uri="{BB962C8B-B14F-4D97-AF65-F5344CB8AC3E}">
        <p14:creationId xmlns:p14="http://schemas.microsoft.com/office/powerpoint/2010/main" val="2151320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16</a:t>
            </a:fld>
            <a:endParaRPr lang="en-US"/>
          </a:p>
        </p:txBody>
      </p:sp>
    </p:spTree>
    <p:extLst>
      <p:ext uri="{BB962C8B-B14F-4D97-AF65-F5344CB8AC3E}">
        <p14:creationId xmlns:p14="http://schemas.microsoft.com/office/powerpoint/2010/main" val="256777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17</a:t>
            </a:fld>
            <a:endParaRPr lang="en-US"/>
          </a:p>
        </p:txBody>
      </p:sp>
    </p:spTree>
    <p:extLst>
      <p:ext uri="{BB962C8B-B14F-4D97-AF65-F5344CB8AC3E}">
        <p14:creationId xmlns:p14="http://schemas.microsoft.com/office/powerpoint/2010/main" val="1378167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19</a:t>
            </a:fld>
            <a:endParaRPr lang="en-US"/>
          </a:p>
        </p:txBody>
      </p:sp>
    </p:spTree>
    <p:extLst>
      <p:ext uri="{BB962C8B-B14F-4D97-AF65-F5344CB8AC3E}">
        <p14:creationId xmlns:p14="http://schemas.microsoft.com/office/powerpoint/2010/main" val="54812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22</a:t>
            </a:fld>
            <a:endParaRPr lang="en-US"/>
          </a:p>
        </p:txBody>
      </p:sp>
    </p:spTree>
    <p:extLst>
      <p:ext uri="{BB962C8B-B14F-4D97-AF65-F5344CB8AC3E}">
        <p14:creationId xmlns:p14="http://schemas.microsoft.com/office/powerpoint/2010/main" val="1522973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Live attenuated: if successful </a:t>
            </a:r>
            <a:r>
              <a:rPr lang="en-US" baseline="0" dirty="0" smtClean="0"/>
              <a:t>could </a:t>
            </a:r>
            <a:r>
              <a:rPr lang="en-US" baseline="0" dirty="0"/>
              <a:t>be combined with already existing goat vaccines </a:t>
            </a:r>
            <a:r>
              <a:rPr lang="en-US" baseline="0" dirty="0" smtClean="0"/>
              <a:t>(e.g., sheep/goat pox, PPR, RVF).</a:t>
            </a:r>
            <a:endParaRPr lang="en-US" baseline="0" dirty="0"/>
          </a:p>
          <a:p>
            <a:r>
              <a:rPr lang="en-US" baseline="0" dirty="0"/>
              <a:t>Challenge model: very likely the only robust CCPP challenge model available, 60% mortality and 100% morbidity (confirmed in second trial).</a:t>
            </a:r>
          </a:p>
          <a:p>
            <a:r>
              <a:rPr lang="en-US" baseline="0" dirty="0"/>
              <a:t>Not GMO – important for regulatory purposes. GMO are not easily accepted in many African (and other) countries.</a:t>
            </a:r>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23</a:t>
            </a:fld>
            <a:endParaRPr lang="en-US"/>
          </a:p>
        </p:txBody>
      </p:sp>
    </p:spTree>
    <p:extLst>
      <p:ext uri="{BB962C8B-B14F-4D97-AF65-F5344CB8AC3E}">
        <p14:creationId xmlns:p14="http://schemas.microsoft.com/office/powerpoint/2010/main" val="621308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7DCA8AAB-0694-4B78-8FC8-3950FAED0702}" type="slidenum">
              <a:rPr lang="en-US" smtClean="0"/>
              <a:pPr>
                <a:defRPr/>
              </a:pPr>
              <a:t>24</a:t>
            </a:fld>
            <a:endParaRPr lang="en-US"/>
          </a:p>
        </p:txBody>
      </p:sp>
    </p:spTree>
    <p:extLst>
      <p:ext uri="{BB962C8B-B14F-4D97-AF65-F5344CB8AC3E}">
        <p14:creationId xmlns:p14="http://schemas.microsoft.com/office/powerpoint/2010/main" val="1396097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25</a:t>
            </a:fld>
            <a:endParaRPr lang="en-US"/>
          </a:p>
        </p:txBody>
      </p:sp>
    </p:spTree>
    <p:extLst>
      <p:ext uri="{BB962C8B-B14F-4D97-AF65-F5344CB8AC3E}">
        <p14:creationId xmlns:p14="http://schemas.microsoft.com/office/powerpoint/2010/main" val="864486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33</a:t>
            </a:fld>
            <a:endParaRPr lang="en-US"/>
          </a:p>
        </p:txBody>
      </p:sp>
    </p:spTree>
    <p:extLst>
      <p:ext uri="{BB962C8B-B14F-4D97-AF65-F5344CB8AC3E}">
        <p14:creationId xmlns:p14="http://schemas.microsoft.com/office/powerpoint/2010/main" val="31984166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EC6EAC7D-5A89-47C2-8ABA-56C9C2DEF7A4}" type="slidenum">
              <a:rPr lang="en-US" smtClean="0"/>
              <a:pPr/>
              <a:t>38</a:t>
            </a:fld>
            <a:endParaRPr lang="en-US"/>
          </a:p>
        </p:txBody>
      </p:sp>
    </p:spTree>
    <p:extLst>
      <p:ext uri="{BB962C8B-B14F-4D97-AF65-F5344CB8AC3E}">
        <p14:creationId xmlns:p14="http://schemas.microsoft.com/office/powerpoint/2010/main" val="417319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1677257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5627930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10531071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14262866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numCol="2" spcCol="182880">
            <a:noAutofit/>
          </a:bodyPr>
          <a:lstStyle/>
          <a:p>
            <a:pPr marL="228600" marR="0" indent="-228600" algn="l" defTabSz="914400" rtl="0" eaLnBrk="1" fontAlgn="auto" latinLnBrk="0" hangingPunct="1">
              <a:lnSpc>
                <a:spcPct val="100000"/>
              </a:lnSpc>
              <a:spcBef>
                <a:spcPts val="0"/>
              </a:spcBef>
              <a:spcAft>
                <a:spcPts val="0"/>
              </a:spcAft>
              <a:buClrTx/>
              <a:buSzTx/>
              <a:buFont typeface="+mj-lt"/>
              <a:buNone/>
              <a:tabLst/>
              <a:defRPr/>
            </a:pPr>
            <a:endParaRPr lang="en-US" sz="1200" dirty="0"/>
          </a:p>
        </p:txBody>
      </p:sp>
      <p:sp>
        <p:nvSpPr>
          <p:cNvPr id="5" name="Slide Image Placeholder 4"/>
          <p:cNvSpPr>
            <a:spLocks noGrp="1" noRot="1" noChangeAspect="1"/>
          </p:cNvSpPr>
          <p:nvPr>
            <p:ph type="sldImg"/>
          </p:nvPr>
        </p:nvSpPr>
        <p:spPr>
          <a:xfrm>
            <a:off x="539750" y="503238"/>
            <a:ext cx="3143250" cy="2359025"/>
          </a:xfrm>
        </p:spPr>
      </p:sp>
    </p:spTree>
    <p:extLst>
      <p:ext uri="{BB962C8B-B14F-4D97-AF65-F5344CB8AC3E}">
        <p14:creationId xmlns:p14="http://schemas.microsoft.com/office/powerpoint/2010/main" val="29468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13</a:t>
            </a:fld>
            <a:endParaRPr lang="en-US"/>
          </a:p>
        </p:txBody>
      </p:sp>
    </p:spTree>
    <p:extLst>
      <p:ext uri="{BB962C8B-B14F-4D97-AF65-F5344CB8AC3E}">
        <p14:creationId xmlns:p14="http://schemas.microsoft.com/office/powerpoint/2010/main" val="1908014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14</a:t>
            </a:fld>
            <a:endParaRPr lang="en-US"/>
          </a:p>
        </p:txBody>
      </p:sp>
    </p:spTree>
    <p:extLst>
      <p:ext uri="{BB962C8B-B14F-4D97-AF65-F5344CB8AC3E}">
        <p14:creationId xmlns:p14="http://schemas.microsoft.com/office/powerpoint/2010/main" val="2039208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FB19D8D5-7C69-EB4A-9EDB-E45BA6A265E2}" type="slidenum">
              <a:rPr lang="en-US" smtClean="0"/>
              <a:pPr>
                <a:defRPr/>
              </a:pPr>
              <a:t>15</a:t>
            </a:fld>
            <a:endParaRPr lang="en-US"/>
          </a:p>
        </p:txBody>
      </p:sp>
    </p:spTree>
    <p:extLst>
      <p:ext uri="{BB962C8B-B14F-4D97-AF65-F5344CB8AC3E}">
        <p14:creationId xmlns:p14="http://schemas.microsoft.com/office/powerpoint/2010/main" val="1032471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livestock.cgiar.org/" TargetMode="External"/><Relationship Id="rId4" Type="http://schemas.openxmlformats.org/officeDocument/2006/relationships/image" Target="../media/image4.png"/><Relationship Id="rId5" Type="http://schemas.openxmlformats.org/officeDocument/2006/relationships/image" Target="cid:image001.png@01D16D8C.9C905A10" TargetMode="External"/><Relationship Id="rId6" Type="http://schemas.openxmlformats.org/officeDocument/2006/relationships/hyperlink" Target="http://www.cgiar.org/about-us/our-funders" TargetMode="External"/><Relationship Id="rId7" Type="http://schemas.openxmlformats.org/officeDocument/2006/relationships/image" Target="../media/image1.png"/><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752600" y="2133600"/>
            <a:ext cx="6324600" cy="685800"/>
          </a:xfrm>
        </p:spPr>
        <p:txBody>
          <a:bodyPr>
            <a:normAutofit/>
          </a:bodyPr>
          <a:lstStyle>
            <a:lvl1pPr marL="0" indent="0" algn="ctr">
              <a:buNone/>
              <a:defRPr sz="3600">
                <a:solidFill>
                  <a:schemeClr val="tx1">
                    <a:lumMod val="50000"/>
                    <a:lumOff val="50000"/>
                  </a:schemeClr>
                </a:solidFill>
              </a:defRPr>
            </a:lvl1pPr>
          </a:lstStyle>
          <a:p>
            <a:pPr lvl="0"/>
            <a:r>
              <a:rPr lang="en-US" dirty="0"/>
              <a:t>Title of presentation </a:t>
            </a:r>
          </a:p>
        </p:txBody>
      </p:sp>
      <p:sp>
        <p:nvSpPr>
          <p:cNvPr id="11" name="Text Placeholder 10"/>
          <p:cNvSpPr>
            <a:spLocks noGrp="1"/>
          </p:cNvSpPr>
          <p:nvPr>
            <p:ph type="body" sz="quarter" idx="11" hasCustomPrompt="1"/>
          </p:nvPr>
        </p:nvSpPr>
        <p:spPr>
          <a:xfrm>
            <a:off x="1752600" y="3581400"/>
            <a:ext cx="6324600" cy="495300"/>
          </a:xfrm>
        </p:spPr>
        <p:txBody>
          <a:bodyPr>
            <a:normAutofit/>
          </a:bodyPr>
          <a:lstStyle>
            <a:lvl1pPr marL="0" indent="0" algn="ctr">
              <a:buNone/>
              <a:defRPr sz="2400" i="1">
                <a:solidFill>
                  <a:schemeClr val="tx1">
                    <a:lumMod val="50000"/>
                    <a:lumOff val="50000"/>
                  </a:schemeClr>
                </a:solidFill>
              </a:defRPr>
            </a:lvl1pPr>
          </a:lstStyle>
          <a:p>
            <a:pPr lvl="0"/>
            <a:r>
              <a:rPr lang="en-US" dirty="0"/>
              <a:t>Author(s)</a:t>
            </a:r>
          </a:p>
        </p:txBody>
      </p:sp>
      <p:sp>
        <p:nvSpPr>
          <p:cNvPr id="13" name="Text Placeholder 12"/>
          <p:cNvSpPr>
            <a:spLocks noGrp="1"/>
          </p:cNvSpPr>
          <p:nvPr>
            <p:ph type="body" sz="quarter" idx="12" hasCustomPrompt="1"/>
          </p:nvPr>
        </p:nvSpPr>
        <p:spPr>
          <a:xfrm>
            <a:off x="1752600" y="4572000"/>
            <a:ext cx="6324600" cy="762000"/>
          </a:xfrm>
        </p:spPr>
        <p:txBody>
          <a:bodyPr>
            <a:normAutofit/>
          </a:bodyPr>
          <a:lstStyle>
            <a:lvl1pPr marL="0" indent="0" algn="ctr">
              <a:buNone/>
              <a:defRPr sz="2000">
                <a:solidFill>
                  <a:schemeClr val="tx1">
                    <a:lumMod val="50000"/>
                    <a:lumOff val="50000"/>
                  </a:schemeClr>
                </a:solidFill>
              </a:defRPr>
            </a:lvl1pPr>
          </a:lstStyle>
          <a:p>
            <a:pPr>
              <a:defRPr/>
            </a:pPr>
            <a:r>
              <a:rPr lang="en-US" sz="2000" dirty="0">
                <a:solidFill>
                  <a:prstClr val="white">
                    <a:lumMod val="65000"/>
                  </a:prstClr>
                </a:solidFill>
              </a:rPr>
              <a:t>Event name, Place, Date(s)</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50012" y="5943600"/>
            <a:ext cx="5633274" cy="663321"/>
          </a:xfrm>
          <a:prstGeom prst="rect">
            <a:avLst/>
          </a:prstGeom>
        </p:spPr>
      </p:pic>
      <p:pic>
        <p:nvPicPr>
          <p:cNvPr id="3" name="Picture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1657350"/>
          </a:xfrm>
          <a:prstGeom prst="rect">
            <a:avLst/>
          </a:prstGeom>
        </p:spPr>
      </p:pic>
    </p:spTree>
  </p:cSld>
  <p:clrMapOvr>
    <a:masterClrMapping/>
  </p:clrMapOvr>
  <p:transition spd="slow">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stretch>
            <a:fillRect/>
          </a:stretch>
        </p:blipFill>
        <p:spPr>
          <a:xfrm>
            <a:off x="0" y="0"/>
            <a:ext cx="1645089" cy="6858000"/>
          </a:xfrm>
          <a:prstGeom prst="rect">
            <a:avLst/>
          </a:prstGeom>
        </p:spPr>
      </p:pic>
      <p:sp>
        <p:nvSpPr>
          <p:cNvPr id="10" name="Text Placeholder 9"/>
          <p:cNvSpPr>
            <a:spLocks noGrp="1"/>
          </p:cNvSpPr>
          <p:nvPr>
            <p:ph type="body" sz="quarter" idx="11" hasCustomPrompt="1"/>
          </p:nvPr>
        </p:nvSpPr>
        <p:spPr>
          <a:xfrm>
            <a:off x="1295400" y="228600"/>
            <a:ext cx="7543800" cy="1143000"/>
          </a:xfrm>
        </p:spPr>
        <p:txBody>
          <a:bodyPr>
            <a:noAutofit/>
          </a:bodyPr>
          <a:lstStyle>
            <a:lvl1pPr marL="0" indent="0">
              <a:buNone/>
              <a:defRPr sz="3000"/>
            </a:lvl1pPr>
            <a:lvl2pPr marL="457200" indent="0">
              <a:buNone/>
              <a:defRPr/>
            </a:lvl2pPr>
            <a:lvl3pPr marL="914400" indent="0">
              <a:buNone/>
              <a:defRPr/>
            </a:lvl3pPr>
            <a:lvl4pPr marL="1371600" indent="0">
              <a:buNone/>
              <a:defRPr/>
            </a:lvl4pPr>
            <a:lvl5pPr marL="1828800" indent="0">
              <a:buNone/>
              <a:defRPr/>
            </a:lvl5pPr>
          </a:lstStyle>
          <a:p>
            <a:pPr lvl="0"/>
            <a:r>
              <a:rPr lang="en-US" dirty="0"/>
              <a:t>Page title minimum of 30 points and maximum</a:t>
            </a:r>
            <a:br>
              <a:rPr lang="en-US" dirty="0"/>
            </a:br>
            <a:r>
              <a:rPr lang="en-US" dirty="0"/>
              <a:t>of two lines</a:t>
            </a:r>
          </a:p>
        </p:txBody>
      </p:sp>
      <p:sp>
        <p:nvSpPr>
          <p:cNvPr id="12" name="Text Placeholder 11"/>
          <p:cNvSpPr>
            <a:spLocks noGrp="1"/>
          </p:cNvSpPr>
          <p:nvPr>
            <p:ph type="body" sz="quarter" idx="12" hasCustomPrompt="1"/>
          </p:nvPr>
        </p:nvSpPr>
        <p:spPr>
          <a:xfrm>
            <a:off x="1371600" y="1905000"/>
            <a:ext cx="7467600" cy="3810000"/>
          </a:xfrm>
        </p:spPr>
        <p:txBody>
          <a:bodyPr/>
          <a:lstStyle>
            <a:lvl1pPr marL="342900" marR="0" indent="-342900" algn="l" defTabSz="914400" rtl="0" eaLnBrk="1" fontAlgn="base" latinLnBrk="0" hangingPunct="1">
              <a:lnSpc>
                <a:spcPct val="200000"/>
              </a:lnSpc>
              <a:spcBef>
                <a:spcPct val="20000"/>
              </a:spcBef>
              <a:spcAft>
                <a:spcPts val="1200"/>
              </a:spcAft>
              <a:buClrTx/>
              <a:buSzTx/>
              <a:buFont typeface="Arial" pitchFamily="34" charset="0"/>
              <a:buChar char="•"/>
              <a:tabLst/>
              <a:defRPr sz="2400"/>
            </a:lvl1pPr>
            <a:lvl2pPr marL="742950" marR="0" indent="-285750" algn="l" defTabSz="914400" rtl="0" eaLnBrk="1" fontAlgn="auto" latinLnBrk="0" hangingPunct="1">
              <a:lnSpc>
                <a:spcPct val="100000"/>
              </a:lnSpc>
              <a:spcBef>
                <a:spcPct val="20000"/>
              </a:spcBef>
              <a:spcAft>
                <a:spcPts val="0"/>
              </a:spcAft>
              <a:buClrTx/>
              <a:buSzTx/>
              <a:buFont typeface="Arial" pitchFamily="34" charset="0"/>
              <a:buChar char="–"/>
              <a:tabLst/>
              <a:defRPr/>
            </a:lvl2pPr>
            <a:lvl3pPr marL="11430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3pPr>
            <a:lvl4pPr marL="16002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4pPr>
            <a:lvl5pPr marL="2057400" marR="0" indent="-228600" algn="l" defTabSz="914400" rtl="0" eaLnBrk="1" fontAlgn="auto" latinLnBrk="0" hangingPunct="1">
              <a:lnSpc>
                <a:spcPct val="100000"/>
              </a:lnSpc>
              <a:spcBef>
                <a:spcPct val="20000"/>
              </a:spcBef>
              <a:spcAft>
                <a:spcPts val="0"/>
              </a:spcAft>
              <a:buClrTx/>
              <a:buSzTx/>
              <a:buFont typeface="Arial" pitchFamily="34" charset="0"/>
              <a:buChar char="»"/>
              <a:tabLst/>
              <a:defRPr/>
            </a:lvl5pPr>
          </a:lstStyle>
          <a:p>
            <a:pPr marL="342900" marR="0" lvl="0" indent="-342900" algn="l" defTabSz="914400" rtl="0" eaLnBrk="1" fontAlgn="base" latinLnBrk="0" hangingPunct="1">
              <a:lnSpc>
                <a:spcPct val="200000"/>
              </a:lnSpc>
              <a:spcBef>
                <a:spcPct val="20000"/>
              </a:spcBef>
              <a:spcAft>
                <a:spcPts val="1200"/>
              </a:spcAft>
              <a:buClrTx/>
              <a:buSzTx/>
              <a:buFont typeface="Arial" pitchFamily="34" charset="0"/>
              <a:buChar char="•"/>
              <a:tabLst/>
              <a:defRPr/>
            </a:pPr>
            <a:r>
              <a:rPr kumimoji="0" lang="en-US" sz="2600" b="0" i="0" u="none" strike="noStrike" kern="1200" cap="none" spc="0" normalizeH="0" baseline="0" noProof="0" dirty="0">
                <a:ln>
                  <a:noFill/>
                </a:ln>
                <a:solidFill>
                  <a:prstClr val="black"/>
                </a:solidFill>
                <a:effectLst/>
                <a:uLnTx/>
                <a:uFillTx/>
                <a:latin typeface="+mn-lt"/>
                <a:ea typeface="+mn-ea"/>
                <a:cs typeface="+mn-cs"/>
              </a:rPr>
              <a:t>Main point 6 point smaller than slide title</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Bullet points 4 point less than main point</a:t>
            </a:r>
          </a:p>
          <a:p>
            <a:pPr marL="742950" marR="0" lvl="1" indent="-28575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200" b="0" i="0" u="none" strike="noStrike" kern="1200" cap="none" spc="0" normalizeH="0" baseline="0" noProof="0" dirty="0">
                <a:ln>
                  <a:noFill/>
                </a:ln>
                <a:solidFill>
                  <a:prstClr val="black"/>
                </a:solidFill>
                <a:effectLst/>
                <a:uLnTx/>
                <a:uFillTx/>
                <a:latin typeface="+mn-lt"/>
                <a:ea typeface="+mn-ea"/>
                <a:cs typeface="+mn-cs"/>
              </a:rPr>
              <a:t>Font type is Calibri</a:t>
            </a:r>
          </a:p>
          <a:p>
            <a:pPr marL="1143000" marR="0" lvl="2"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2000" b="0" i="0" u="none" strike="noStrike" kern="1200" cap="none" spc="0" normalizeH="0" baseline="0" noProof="0" dirty="0">
                <a:ln>
                  <a:noFill/>
                </a:ln>
                <a:solidFill>
                  <a:prstClr val="black"/>
                </a:solidFill>
                <a:effectLst/>
                <a:uLnTx/>
                <a:uFillTx/>
                <a:latin typeface="+mn-lt"/>
                <a:ea typeface="+mn-ea"/>
                <a:cs typeface="+mn-cs"/>
              </a:rPr>
              <a:t>It is advised in one slide maximum 6 bullets</a:t>
            </a:r>
          </a:p>
          <a:p>
            <a:pPr marL="1600200" marR="0" lvl="3"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We recommend you use images on slides</a:t>
            </a:r>
          </a:p>
          <a:p>
            <a:pPr marL="1600200" marR="0" lvl="3"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You can change partner logos on front page</a:t>
            </a:r>
          </a:p>
          <a:p>
            <a:pPr marL="2057400" marR="0" lvl="4" indent="-2286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US" sz="1600" b="0" i="0" u="none" strike="noStrike" kern="1200" cap="none" spc="0" normalizeH="0" baseline="0" noProof="0" dirty="0">
                <a:ln>
                  <a:noFill/>
                </a:ln>
                <a:solidFill>
                  <a:prstClr val="black"/>
                </a:solidFill>
                <a:effectLst/>
                <a:uLnTx/>
                <a:uFillTx/>
                <a:latin typeface="+mn-lt"/>
                <a:ea typeface="+mn-ea"/>
                <a:cs typeface="+mn-cs"/>
              </a:rPr>
              <a:t>You have to duplicate this slide for more inside pages</a:t>
            </a:r>
          </a:p>
        </p:txBody>
      </p:sp>
    </p:spTree>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parator page">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1752600" y="2514600"/>
            <a:ext cx="6324600" cy="2438400"/>
          </a:xfrm>
        </p:spPr>
        <p:txBody>
          <a:bodyPr>
            <a:normAutofit/>
          </a:bodyPr>
          <a:lstStyle>
            <a:lvl1pPr marL="0" indent="0" algn="ctr">
              <a:buNone/>
              <a:defRPr sz="3600">
                <a:solidFill>
                  <a:schemeClr val="tx1">
                    <a:lumMod val="50000"/>
                    <a:lumOff val="50000"/>
                  </a:schemeClr>
                </a:solidFill>
              </a:defRPr>
            </a:lvl1pPr>
          </a:lstStyle>
          <a:p>
            <a:pPr lvl="0"/>
            <a:r>
              <a:rPr lang="en-US" dirty="0"/>
              <a:t>Separator Page </a:t>
            </a:r>
            <a:br>
              <a:rPr lang="en-US" dirty="0"/>
            </a:br>
            <a:r>
              <a:rPr lang="en-US" dirty="0"/>
              <a:t>Minimum 0f 30 point </a:t>
            </a:r>
            <a:br>
              <a:rPr lang="en-US" dirty="0"/>
            </a:br>
            <a:r>
              <a:rPr lang="en-US" dirty="0"/>
              <a:t>and maximum of 2 lines</a:t>
            </a:r>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1657350"/>
          </a:xfrm>
          <a:prstGeom prst="rect">
            <a:avLst/>
          </a:prstGeom>
        </p:spPr>
      </p:pic>
    </p:spTree>
    <p:extLst>
      <p:ext uri="{BB962C8B-B14F-4D97-AF65-F5344CB8AC3E}">
        <p14:creationId xmlns:p14="http://schemas.microsoft.com/office/powerpoint/2010/main" val="3062134617"/>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icture">
    <p:spTree>
      <p:nvGrpSpPr>
        <p:cNvPr id="1" name=""/>
        <p:cNvGrpSpPr/>
        <p:nvPr/>
      </p:nvGrpSpPr>
      <p:grpSpPr>
        <a:xfrm>
          <a:off x="0" y="0"/>
          <a:ext cx="0" cy="0"/>
          <a:chOff x="0" y="0"/>
          <a:chExt cx="0" cy="0"/>
        </a:xfrm>
      </p:grpSpPr>
      <p:sp>
        <p:nvSpPr>
          <p:cNvPr id="4" name="Picture Placeholder 3"/>
          <p:cNvSpPr>
            <a:spLocks noGrp="1"/>
          </p:cNvSpPr>
          <p:nvPr>
            <p:ph type="pic" sz="quarter" idx="10" hasCustomPrompt="1"/>
          </p:nvPr>
        </p:nvSpPr>
        <p:spPr>
          <a:xfrm>
            <a:off x="1524000" y="381000"/>
            <a:ext cx="7239000" cy="6248400"/>
          </a:xfrm>
        </p:spPr>
        <p:txBody>
          <a:bodyPr/>
          <a:lstStyle>
            <a:lvl1pPr>
              <a:defRPr/>
            </a:lvl1pPr>
          </a:lstStyle>
          <a:p>
            <a:r>
              <a:rPr lang="en-US" dirty="0"/>
              <a:t>Click on the Icon to add a picture</a:t>
            </a:r>
          </a:p>
        </p:txBody>
      </p:sp>
      <p:pic>
        <p:nvPicPr>
          <p:cNvPr id="3" name="Picture 2"/>
          <p:cNvPicPr>
            <a:picLocks noChangeAspect="1"/>
          </p:cNvPicPr>
          <p:nvPr userDrawn="1"/>
        </p:nvPicPr>
        <p:blipFill>
          <a:blip r:embed="rId2"/>
          <a:stretch>
            <a:fillRect/>
          </a:stretch>
        </p:blipFill>
        <p:spPr>
          <a:xfrm>
            <a:off x="0" y="0"/>
            <a:ext cx="1645089"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0" y="0"/>
            <a:ext cx="1645089" cy="6858000"/>
          </a:xfrm>
          <a:prstGeom prst="rect">
            <a:avLst/>
          </a:prstGeom>
        </p:spPr>
      </p:pic>
      <p:sp>
        <p:nvSpPr>
          <p:cNvPr id="9" name="TextBox 8"/>
          <p:cNvSpPr txBox="1"/>
          <p:nvPr userDrawn="1"/>
        </p:nvSpPr>
        <p:spPr>
          <a:xfrm>
            <a:off x="2177100" y="2057400"/>
            <a:ext cx="4891467" cy="1354217"/>
          </a:xfrm>
          <a:prstGeom prst="rect">
            <a:avLst/>
          </a:prstGeom>
          <a:noFill/>
        </p:spPr>
        <p:txBody>
          <a:bodyPr wrap="none" rtlCol="0">
            <a:spAutoFit/>
          </a:bodyPr>
          <a:lstStyle/>
          <a:p>
            <a:pPr algn="ctr"/>
            <a:r>
              <a:rPr kumimoji="0" lang="en-US" sz="2400" b="0" i="0" u="none" strike="noStrike" kern="1200" cap="none" spc="0" normalizeH="0" baseline="0" noProof="0" dirty="0">
                <a:ln>
                  <a:noFill/>
                </a:ln>
                <a:solidFill>
                  <a:prstClr val="white">
                    <a:lumMod val="65000"/>
                  </a:prstClr>
                </a:solidFill>
                <a:effectLst/>
                <a:uLnTx/>
                <a:uFillTx/>
                <a:latin typeface="+mn-lt"/>
                <a:ea typeface="+mj-ea"/>
                <a:cs typeface="Arial" pitchFamily="34" charset="0"/>
              </a:rPr>
              <a:t>CGIAR Research Program on Livestock</a:t>
            </a:r>
            <a:r>
              <a:rPr kumimoji="0" lang="en-US" sz="2400" b="0" i="0" u="none" strike="noStrike" kern="1200" cap="none" spc="0" normalizeH="0" baseline="0" noProof="0" dirty="0">
                <a:ln>
                  <a:noFill/>
                </a:ln>
                <a:solidFill>
                  <a:prstClr val="black"/>
                </a:solidFill>
                <a:effectLst/>
                <a:uLnTx/>
                <a:uFillTx/>
                <a:latin typeface="+mn-lt"/>
                <a:ea typeface="+mj-ea"/>
                <a:cs typeface="Arial" pitchFamily="34" charset="0"/>
              </a:rPr>
              <a:t/>
            </a:r>
            <a:br>
              <a:rPr kumimoji="0" lang="en-US" sz="2400" b="0" i="0" u="none" strike="noStrike" kern="1200" cap="none" spc="0" normalizeH="0" baseline="0" noProof="0" dirty="0">
                <a:ln>
                  <a:noFill/>
                </a:ln>
                <a:solidFill>
                  <a:prstClr val="black"/>
                </a:solidFill>
                <a:effectLst/>
                <a:uLnTx/>
                <a:uFillTx/>
                <a:latin typeface="+mn-lt"/>
                <a:ea typeface="+mj-ea"/>
                <a:cs typeface="Arial" pitchFamily="34" charset="0"/>
              </a:rPr>
            </a:br>
            <a: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rPr>
              <a:t/>
            </a:r>
            <a:b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rPr>
            </a:br>
            <a:r>
              <a:rPr kumimoji="0" lang="en-US" sz="2000" b="0" i="0" u="none" strike="noStrike" kern="1200" cap="none" spc="0" normalizeH="0" baseline="0" noProof="0" dirty="0">
                <a:ln>
                  <a:noFill/>
                </a:ln>
                <a:solidFill>
                  <a:prstClr val="black"/>
                </a:solidFill>
                <a:effectLst/>
                <a:uLnTx/>
                <a:uFillTx/>
                <a:latin typeface="+mn-lt"/>
                <a:ea typeface="+mj-ea"/>
                <a:cs typeface="Arial" pitchFamily="34" charset="0"/>
                <a:hlinkClick r:id="rId3"/>
              </a:rPr>
              <a:t>livestock.cgiar.org</a:t>
            </a:r>
            <a:r>
              <a:rPr kumimoji="0" lang="en-US" sz="1800" b="0" i="0" u="none" strike="noStrike" kern="1200" cap="none" spc="0" normalizeH="0" baseline="0" noProof="0" dirty="0">
                <a:ln>
                  <a:noFill/>
                </a:ln>
                <a:solidFill>
                  <a:prstClr val="black"/>
                </a:solidFill>
                <a:effectLst/>
                <a:uLnTx/>
                <a:uFillTx/>
                <a:latin typeface="Arial" pitchFamily="34" charset="0"/>
                <a:ea typeface="+mj-ea"/>
                <a:cs typeface="Arial" pitchFamily="34" charset="0"/>
              </a:rPr>
              <a:t/>
            </a:r>
            <a:br>
              <a:rPr kumimoji="0" lang="en-US" sz="1800" b="0" i="0" u="none" strike="noStrike" kern="1200" cap="none" spc="0" normalizeH="0" baseline="0" noProof="0" dirty="0">
                <a:ln>
                  <a:noFill/>
                </a:ln>
                <a:solidFill>
                  <a:prstClr val="black"/>
                </a:solidFill>
                <a:effectLst/>
                <a:uLnTx/>
                <a:uFillTx/>
                <a:latin typeface="Arial" pitchFamily="34" charset="0"/>
                <a:ea typeface="+mj-ea"/>
                <a:cs typeface="Arial" pitchFamily="34" charset="0"/>
              </a:rPr>
            </a:br>
            <a:endParaRPr lang="en-US" dirty="0"/>
          </a:p>
        </p:txBody>
      </p:sp>
      <p:sp>
        <p:nvSpPr>
          <p:cNvPr id="7" name="TextBox 6"/>
          <p:cNvSpPr txBox="1"/>
          <p:nvPr userDrawn="1"/>
        </p:nvSpPr>
        <p:spPr>
          <a:xfrm>
            <a:off x="1295400" y="5983069"/>
            <a:ext cx="7543800" cy="461665"/>
          </a:xfrm>
          <a:prstGeom prst="rect">
            <a:avLst/>
          </a:prstGeom>
          <a:noFill/>
        </p:spPr>
        <p:txBody>
          <a:bodyPr wrap="square" rtlCol="0">
            <a:spAutoFit/>
          </a:bodyPr>
          <a:lstStyle/>
          <a:p>
            <a:pPr algn="ctr"/>
            <a:r>
              <a:rPr lang="en-US" sz="1200" dirty="0"/>
              <a:t>The </a:t>
            </a:r>
            <a:r>
              <a:rPr lang="en-US" sz="1200" b="1" dirty="0"/>
              <a:t>CGIAR Research Program on Livestock </a:t>
            </a:r>
            <a:r>
              <a:rPr lang="en-US" sz="1200" dirty="0"/>
              <a:t>aims to increase the productivity and profitability</a:t>
            </a:r>
            <a:r>
              <a:rPr lang="en-GB" sz="1200" kern="1200" dirty="0">
                <a:solidFill>
                  <a:schemeClr val="tx1"/>
                </a:solidFill>
                <a:effectLst/>
                <a:latin typeface="+mn-lt"/>
                <a:ea typeface="+mn-ea"/>
                <a:cs typeface="+mn-cs"/>
              </a:rPr>
              <a:t> of livestock </a:t>
            </a:r>
            <a:r>
              <a:rPr lang="en-GB" sz="1200" kern="1200" dirty="0" err="1">
                <a:solidFill>
                  <a:schemeClr val="tx1"/>
                </a:solidFill>
                <a:effectLst/>
                <a:latin typeface="+mn-lt"/>
                <a:ea typeface="+mn-ea"/>
                <a:cs typeface="+mn-cs"/>
              </a:rPr>
              <a:t>agri</a:t>
            </a:r>
            <a:r>
              <a:rPr lang="en-GB" sz="1200" kern="1200" dirty="0">
                <a:solidFill>
                  <a:schemeClr val="tx1"/>
                </a:solidFill>
                <a:effectLst/>
                <a:latin typeface="+mn-lt"/>
                <a:ea typeface="+mn-ea"/>
                <a:cs typeface="+mn-cs"/>
              </a:rPr>
              <a:t>-food systems in sustainable ways, making meat, milk and eggs more available and affordable across the developing world</a:t>
            </a:r>
            <a:r>
              <a:rPr lang="en-US" sz="1200" dirty="0"/>
              <a:t>.</a:t>
            </a:r>
          </a:p>
        </p:txBody>
      </p:sp>
      <p:sp>
        <p:nvSpPr>
          <p:cNvPr id="10" name="TextBox 6"/>
          <p:cNvSpPr txBox="1">
            <a:spLocks noChangeArrowheads="1"/>
          </p:cNvSpPr>
          <p:nvPr userDrawn="1"/>
        </p:nvSpPr>
        <p:spPr bwMode="auto">
          <a:xfrm>
            <a:off x="2514600" y="6550968"/>
            <a:ext cx="60960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l" eaLnBrk="1" fontAlgn="auto" hangingPunct="1">
              <a:spcBef>
                <a:spcPts val="0"/>
              </a:spcBef>
              <a:spcAft>
                <a:spcPts val="0"/>
              </a:spcAft>
              <a:buClr>
                <a:srgbClr val="5F0500"/>
              </a:buClr>
              <a:defRPr/>
            </a:pPr>
            <a:r>
              <a:rPr lang="en-GB" sz="1000" kern="1200" dirty="0">
                <a:solidFill>
                  <a:schemeClr val="tx1"/>
                </a:solidFill>
                <a:effectLst/>
                <a:latin typeface="+mn-lt"/>
                <a:ea typeface="+mn-ea"/>
                <a:cs typeface="Arial" charset="0"/>
              </a:rPr>
              <a:t>This presentation is licensed for use under the Creative Commons Attribution 4.0 International Licence.</a:t>
            </a:r>
            <a:endParaRPr lang="en-US" sz="1000" dirty="0">
              <a:latin typeface="+mn-lt"/>
            </a:endParaRPr>
          </a:p>
        </p:txBody>
      </p:sp>
      <p:pic>
        <p:nvPicPr>
          <p:cNvPr id="11" name="Picture 10" descr="cc-by 88x31.png"/>
          <p:cNvPicPr/>
          <p:nvPr userDrawn="1"/>
        </p:nvPicPr>
        <p:blipFill>
          <a:blip r:embed="rId4" r:link="rId5" cstate="email">
            <a:extLst>
              <a:ext uri="{28A0092B-C50C-407E-A947-70E740481C1C}">
                <a14:useLocalDpi xmlns:a14="http://schemas.microsoft.com/office/drawing/2010/main" val="0"/>
              </a:ext>
            </a:extLst>
          </a:blip>
          <a:srcRect/>
          <a:stretch>
            <a:fillRect/>
          </a:stretch>
        </p:blipFill>
        <p:spPr bwMode="auto">
          <a:xfrm>
            <a:off x="1927860" y="6569511"/>
            <a:ext cx="586740" cy="207645"/>
          </a:xfrm>
          <a:prstGeom prst="rect">
            <a:avLst/>
          </a:prstGeom>
          <a:noFill/>
          <a:ln>
            <a:noFill/>
          </a:ln>
        </p:spPr>
      </p:pic>
      <p:sp>
        <p:nvSpPr>
          <p:cNvPr id="14" name="TextBox 13"/>
          <p:cNvSpPr txBox="1"/>
          <p:nvPr userDrawn="1"/>
        </p:nvSpPr>
        <p:spPr>
          <a:xfrm>
            <a:off x="1295400" y="4992469"/>
            <a:ext cx="7543800" cy="461665"/>
          </a:xfrm>
          <a:prstGeom prst="rect">
            <a:avLst/>
          </a:prstGeom>
          <a:noFill/>
        </p:spPr>
        <p:txBody>
          <a:bodyPr wrap="square" rtlCol="0">
            <a:spAutoFit/>
          </a:bodyPr>
          <a:lstStyle/>
          <a:p>
            <a:r>
              <a:rPr lang="en-GB" sz="1200" kern="1200" dirty="0">
                <a:solidFill>
                  <a:schemeClr val="tx1"/>
                </a:solidFill>
                <a:effectLst/>
                <a:latin typeface="+mn-lt"/>
                <a:ea typeface="+mn-ea"/>
                <a:cs typeface="+mn-cs"/>
              </a:rPr>
              <a:t>The program thanks all donors and organizations which globally support its work through their contributions to the </a:t>
            </a:r>
            <a:r>
              <a:rPr lang="en-GB" sz="1200" u="sng" kern="1200" dirty="0">
                <a:solidFill>
                  <a:schemeClr val="tx1"/>
                </a:solidFill>
                <a:effectLst/>
                <a:latin typeface="+mn-lt"/>
                <a:ea typeface="+mn-ea"/>
                <a:cs typeface="+mn-cs"/>
                <a:hlinkClick r:id="rId6"/>
              </a:rPr>
              <a:t>CGIAR system</a:t>
            </a:r>
            <a:endParaRPr lang="en-US" sz="1200" kern="1200" dirty="0">
              <a:solidFill>
                <a:schemeClr val="tx1"/>
              </a:solidFill>
              <a:effectLst/>
              <a:latin typeface="+mn-lt"/>
              <a:ea typeface="+mn-ea"/>
              <a:cs typeface="+mn-cs"/>
            </a:endParaRPr>
          </a:p>
        </p:txBody>
      </p:sp>
      <p:pic>
        <p:nvPicPr>
          <p:cNvPr id="3" name="Picture 2"/>
          <p:cNvPicPr>
            <a:picLocks noChangeAspect="1"/>
          </p:cNvPicPr>
          <p:nvPr userDrawn="1"/>
        </p:nvPicPr>
        <p:blipFill>
          <a:blip r:embed="rId7" cstate="email">
            <a:extLst>
              <a:ext uri="{28A0092B-C50C-407E-A947-70E740481C1C}">
                <a14:useLocalDpi xmlns:a14="http://schemas.microsoft.com/office/drawing/2010/main" val="0"/>
              </a:ext>
            </a:extLst>
          </a:blip>
          <a:stretch>
            <a:fillRect/>
          </a:stretch>
        </p:blipFill>
        <p:spPr>
          <a:xfrm>
            <a:off x="2057400" y="3818286"/>
            <a:ext cx="5387340" cy="634362"/>
          </a:xfrm>
          <a:prstGeom prst="rect">
            <a:avLst/>
          </a:prstGeom>
        </p:spPr>
      </p:pic>
    </p:spTree>
  </p:cSld>
  <p:clrMapOvr>
    <a:masterClrMapping/>
  </p:clrMapOvr>
  <p:transition spd="slow">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0"/>
            <a:ext cx="8229600" cy="1143000"/>
          </a:xfrm>
          <a:prstGeom prst="rect">
            <a:avLst/>
          </a:prstGeom>
        </p:spPr>
        <p:txBody>
          <a:bodyPr/>
          <a:lstStyle>
            <a:lvl1pPr marL="0" marR="0" indent="0" algn="l" defTabSz="914400" rtl="0" eaLnBrk="1" fontAlgn="base" latinLnBrk="0" hangingPunct="1">
              <a:lnSpc>
                <a:spcPct val="100000"/>
              </a:lnSpc>
              <a:spcBef>
                <a:spcPct val="0"/>
              </a:spcBef>
              <a:spcAft>
                <a:spcPct val="0"/>
              </a:spcAft>
              <a:tabLst/>
              <a:defRPr sz="3600">
                <a:solidFill>
                  <a:schemeClr val="bg1"/>
                </a:solidFill>
              </a:defRPr>
            </a:lvl1pPr>
          </a:lstStyle>
          <a:p>
            <a:pPr marL="0" marR="0" lvl="0" indent="0" defTabSz="914400" rtl="0" eaLnBrk="1" fontAlgn="base" latinLnBrk="0" hangingPunct="1">
              <a:lnSpc>
                <a:spcPct val="100000"/>
              </a:lnSpc>
              <a:spcBef>
                <a:spcPct val="0"/>
              </a:spcBef>
              <a:spcAft>
                <a:spcPct val="0"/>
              </a:spcAft>
              <a:tabLst/>
              <a:defRPr/>
            </a:pPr>
            <a: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t>Minimum 0f 30 point</a:t>
            </a:r>
            <a:b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br>
            <a: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t>and maximum of 2 lines</a:t>
            </a:r>
            <a:endParaRPr kumimoji="0" lang="en-US" sz="3600" b="0" i="0" u="none" strike="noStrike" kern="1200" cap="none" spc="0" normalizeH="0" baseline="0" noProof="0" dirty="0">
              <a:ln>
                <a:noFill/>
              </a:ln>
              <a:solidFill>
                <a:srgbClr val="FFFFFF"/>
              </a:solidFill>
              <a:effectLst/>
              <a:uLnTx/>
              <a:uFillTx/>
              <a:latin typeface="Calibri" pitchFamily="34" charset="0"/>
              <a:ea typeface="+mn-ea"/>
              <a:cs typeface="Arial" charset="0"/>
            </a:endParaRPr>
          </a:p>
        </p:txBody>
      </p:sp>
      <p:sp>
        <p:nvSpPr>
          <p:cNvPr id="10" name="Content Placeholder 9"/>
          <p:cNvSpPr>
            <a:spLocks noGrp="1"/>
          </p:cNvSpPr>
          <p:nvPr>
            <p:ph sz="quarter" idx="10" hasCustomPrompt="1"/>
          </p:nvPr>
        </p:nvSpPr>
        <p:spPr>
          <a:xfrm>
            <a:off x="457200" y="1676400"/>
            <a:ext cx="8229600" cy="4876800"/>
          </a:xfrm>
          <a:prstGeom prst="rect">
            <a:avLst/>
          </a:prstGeom>
        </p:spPr>
        <p:txBody>
          <a:bodyPr/>
          <a:lstStyle>
            <a:lvl1pPr marL="0" indent="0">
              <a:lnSpc>
                <a:spcPct val="200000"/>
              </a:lnSpc>
              <a:spcBef>
                <a:spcPts val="0"/>
              </a:spcBef>
              <a:spcAft>
                <a:spcPts val="1200"/>
              </a:spcAft>
              <a:buNone/>
              <a:defRPr sz="3000"/>
            </a:lvl1pPr>
            <a:lvl2pPr marL="742950" indent="-285750">
              <a:lnSpc>
                <a:spcPct val="100000"/>
              </a:lnSpc>
              <a:buFont typeface="Wingdings" pitchFamily="2" charset="2"/>
              <a:buChar char="q"/>
              <a:defRPr sz="2600"/>
            </a:lvl2pPr>
            <a:lvl3pPr>
              <a:defRPr sz="2200"/>
            </a:lvl3pPr>
            <a:lvl4pPr>
              <a:defRPr/>
            </a:lvl4pPr>
          </a:lstStyle>
          <a:p>
            <a:pPr lvl="0"/>
            <a:r>
              <a:rPr lang="en-US" dirty="0"/>
              <a:t>Main point 6 point smaller than slide title</a:t>
            </a:r>
          </a:p>
          <a:p>
            <a:pPr lvl="1"/>
            <a:r>
              <a:rPr lang="en-US" dirty="0"/>
              <a:t>Bullet points 4 point less than main point</a:t>
            </a:r>
          </a:p>
          <a:p>
            <a:pPr lvl="1"/>
            <a:r>
              <a:rPr lang="en-US" dirty="0"/>
              <a:t>Font type is Calibri</a:t>
            </a:r>
          </a:p>
          <a:p>
            <a:pPr lvl="2"/>
            <a:r>
              <a:rPr lang="en-US" dirty="0"/>
              <a:t>It is advised in one slide maximum 6 bullets</a:t>
            </a:r>
          </a:p>
          <a:p>
            <a:pPr lvl="3"/>
            <a:r>
              <a:rPr lang="en-US" dirty="0"/>
              <a:t>We recommend you use images on slides</a:t>
            </a:r>
          </a:p>
          <a:p>
            <a:pPr lvl="3"/>
            <a:r>
              <a:rPr lang="en-US" dirty="0"/>
              <a:t>You can change partner logos on front page</a:t>
            </a:r>
          </a:p>
          <a:p>
            <a:pPr lvl="4"/>
            <a:r>
              <a:rPr lang="en-US" dirty="0"/>
              <a:t>You have to duplicate this slide for more inside pages</a:t>
            </a:r>
          </a:p>
        </p:txBody>
      </p:sp>
    </p:spTree>
    <p:extLst>
      <p:ext uri="{BB962C8B-B14F-4D97-AF65-F5344CB8AC3E}">
        <p14:creationId xmlns:p14="http://schemas.microsoft.com/office/powerpoint/2010/main" val="1132845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0"/>
            <a:ext cx="8229600" cy="1143000"/>
          </a:xfrm>
          <a:prstGeom prst="rect">
            <a:avLst/>
          </a:prstGeom>
        </p:spPr>
        <p:txBody>
          <a:bodyPr/>
          <a:lstStyle>
            <a:lvl1pPr marL="0" marR="0" indent="0" algn="l" defTabSz="914400" rtl="0" eaLnBrk="1" fontAlgn="base" latinLnBrk="0" hangingPunct="1">
              <a:lnSpc>
                <a:spcPct val="100000"/>
              </a:lnSpc>
              <a:spcBef>
                <a:spcPct val="0"/>
              </a:spcBef>
              <a:spcAft>
                <a:spcPct val="0"/>
              </a:spcAft>
              <a:tabLst/>
              <a:defRPr sz="3600">
                <a:solidFill>
                  <a:schemeClr val="bg1"/>
                </a:solidFill>
              </a:defRPr>
            </a:lvl1pPr>
          </a:lstStyle>
          <a:p>
            <a:pPr marL="0" marR="0" lvl="0" indent="0" defTabSz="914400" rtl="0" eaLnBrk="1" fontAlgn="base" latinLnBrk="0" hangingPunct="1">
              <a:lnSpc>
                <a:spcPct val="100000"/>
              </a:lnSpc>
              <a:spcBef>
                <a:spcPct val="0"/>
              </a:spcBef>
              <a:spcAft>
                <a:spcPct val="0"/>
              </a:spcAft>
              <a:tabLst/>
              <a:defRPr/>
            </a:pPr>
            <a: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t>Minimum 0f 30 point</a:t>
            </a:r>
            <a:b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br>
            <a:r>
              <a:rPr kumimoji="0" lang="en-US" sz="3600" b="0" i="0" u="none" strike="noStrike" kern="1200" cap="none" spc="0" normalizeH="0" baseline="0" noProof="0" dirty="0">
                <a:ln>
                  <a:noFill/>
                </a:ln>
                <a:solidFill>
                  <a:prstClr val="white"/>
                </a:solidFill>
                <a:effectLst/>
                <a:uLnTx/>
                <a:uFillTx/>
                <a:latin typeface="Calibri" pitchFamily="34" charset="0"/>
                <a:ea typeface="+mn-ea"/>
                <a:cs typeface="Arial" charset="0"/>
              </a:rPr>
              <a:t>and maximum of 2 lines</a:t>
            </a:r>
            <a:endParaRPr kumimoji="0" lang="en-US" sz="3600" b="0" i="0" u="none" strike="noStrike" kern="1200" cap="none" spc="0" normalizeH="0" baseline="0" noProof="0" dirty="0">
              <a:ln>
                <a:noFill/>
              </a:ln>
              <a:solidFill>
                <a:srgbClr val="FFFFFF"/>
              </a:solidFill>
              <a:effectLst/>
              <a:uLnTx/>
              <a:uFillTx/>
              <a:latin typeface="Calibri" pitchFamily="34" charset="0"/>
              <a:ea typeface="+mn-ea"/>
              <a:cs typeface="Arial" charset="0"/>
            </a:endParaRPr>
          </a:p>
        </p:txBody>
      </p:sp>
      <p:sp>
        <p:nvSpPr>
          <p:cNvPr id="10" name="Content Placeholder 9"/>
          <p:cNvSpPr>
            <a:spLocks noGrp="1"/>
          </p:cNvSpPr>
          <p:nvPr>
            <p:ph sz="quarter" idx="10" hasCustomPrompt="1"/>
          </p:nvPr>
        </p:nvSpPr>
        <p:spPr>
          <a:xfrm>
            <a:off x="457200" y="1676400"/>
            <a:ext cx="8229600" cy="4876800"/>
          </a:xfrm>
          <a:prstGeom prst="rect">
            <a:avLst/>
          </a:prstGeom>
        </p:spPr>
        <p:txBody>
          <a:bodyPr/>
          <a:lstStyle>
            <a:lvl1pPr marL="0" indent="0">
              <a:lnSpc>
                <a:spcPct val="200000"/>
              </a:lnSpc>
              <a:spcBef>
                <a:spcPts val="0"/>
              </a:spcBef>
              <a:spcAft>
                <a:spcPts val="1200"/>
              </a:spcAft>
              <a:buNone/>
              <a:defRPr sz="3000"/>
            </a:lvl1pPr>
            <a:lvl2pPr marL="742950" indent="-285750">
              <a:lnSpc>
                <a:spcPct val="100000"/>
              </a:lnSpc>
              <a:buFont typeface="Wingdings" pitchFamily="2" charset="2"/>
              <a:buChar char="q"/>
              <a:defRPr sz="2600"/>
            </a:lvl2pPr>
            <a:lvl3pPr>
              <a:defRPr sz="2200"/>
            </a:lvl3pPr>
            <a:lvl4pPr>
              <a:defRPr/>
            </a:lvl4pPr>
          </a:lstStyle>
          <a:p>
            <a:pPr lvl="0"/>
            <a:r>
              <a:rPr lang="en-US" dirty="0"/>
              <a:t>Main point 6 point smaller than slide title</a:t>
            </a:r>
          </a:p>
          <a:p>
            <a:pPr lvl="1"/>
            <a:r>
              <a:rPr lang="en-US" dirty="0"/>
              <a:t>Bullet points 4 point less than main point</a:t>
            </a:r>
          </a:p>
          <a:p>
            <a:pPr lvl="1"/>
            <a:r>
              <a:rPr lang="en-US" dirty="0"/>
              <a:t>Font type is Calibri</a:t>
            </a:r>
          </a:p>
          <a:p>
            <a:pPr lvl="2"/>
            <a:r>
              <a:rPr lang="en-US" dirty="0"/>
              <a:t>It is advised in one slide maximum 6 bullets</a:t>
            </a:r>
          </a:p>
          <a:p>
            <a:pPr lvl="3"/>
            <a:r>
              <a:rPr lang="en-US" dirty="0"/>
              <a:t>We recommend you use images on slides</a:t>
            </a:r>
          </a:p>
          <a:p>
            <a:pPr lvl="3"/>
            <a:r>
              <a:rPr lang="en-US" dirty="0"/>
              <a:t>You can change partner logos on front page</a:t>
            </a:r>
          </a:p>
          <a:p>
            <a:pPr lvl="4"/>
            <a:r>
              <a:rPr lang="en-US" dirty="0"/>
              <a:t>You have to duplicate this slide for more inside pages</a:t>
            </a:r>
          </a:p>
        </p:txBody>
      </p:sp>
    </p:spTree>
    <p:extLst>
      <p:ext uri="{BB962C8B-B14F-4D97-AF65-F5344CB8AC3E}">
        <p14:creationId xmlns:p14="http://schemas.microsoft.com/office/powerpoint/2010/main" val="12711905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6800" y="274638"/>
            <a:ext cx="7772400" cy="1143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1600200"/>
            <a:ext cx="77724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81" r:id="rId3"/>
    <p:sldLayoutId id="2147483680" r:id="rId4"/>
    <p:sldLayoutId id="2147483652" r:id="rId5"/>
    <p:sldLayoutId id="2147483683" r:id="rId6"/>
    <p:sldLayoutId id="2147483684" r:id="rId7"/>
  </p:sldLayoutIdLst>
  <p:transition spd="slow">
    <p:wipe dir="d"/>
  </p:transition>
  <p:txStyles>
    <p:titleStyle>
      <a:lvl1pPr algn="l" defTabSz="914400" rtl="0" eaLnBrk="1" latinLnBrk="0" hangingPunct="1">
        <a:spcBef>
          <a:spcPct val="0"/>
        </a:spcBef>
        <a:buNone/>
        <a:defRPr lang="en-US" sz="4400" kern="1200" dirty="0" smtClean="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1.xml"/><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7.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8.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5.xml"/><Relationship Id="rId3" Type="http://schemas.openxmlformats.org/officeDocument/2006/relationships/notesSlide" Target="../notesSlides/notesSlide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The Animal </a:t>
            </a:r>
            <a:r>
              <a:rPr lang="en-US" dirty="0" smtClean="0"/>
              <a:t>Health </a:t>
            </a:r>
            <a:r>
              <a:rPr lang="en-US" dirty="0"/>
              <a:t>F</a:t>
            </a:r>
            <a:r>
              <a:rPr lang="en-US" dirty="0" smtClean="0"/>
              <a:t>lagship</a:t>
            </a:r>
            <a:endParaRPr lang="en-US" dirty="0"/>
          </a:p>
        </p:txBody>
      </p:sp>
      <p:sp>
        <p:nvSpPr>
          <p:cNvPr id="3" name="Text Placeholder 2"/>
          <p:cNvSpPr>
            <a:spLocks noGrp="1"/>
          </p:cNvSpPr>
          <p:nvPr>
            <p:ph type="body" sz="quarter" idx="11"/>
          </p:nvPr>
        </p:nvSpPr>
        <p:spPr/>
        <p:txBody>
          <a:bodyPr>
            <a:normAutofit fontScale="85000" lnSpcReduction="10000"/>
          </a:bodyPr>
          <a:lstStyle/>
          <a:p>
            <a:r>
              <a:rPr lang="en-US" dirty="0" smtClean="0"/>
              <a:t>Ulf Magnusson, Barbara Wieland, </a:t>
            </a:r>
            <a:r>
              <a:rPr lang="en-US" dirty="0" err="1" smtClean="0"/>
              <a:t>Vish</a:t>
            </a:r>
            <a:r>
              <a:rPr lang="en-US" dirty="0" smtClean="0"/>
              <a:t> Nene, Henry Kiara</a:t>
            </a:r>
            <a:endParaRPr lang="en-US" dirty="0"/>
          </a:p>
        </p:txBody>
      </p:sp>
      <p:sp>
        <p:nvSpPr>
          <p:cNvPr id="7" name="Text Placeholder 6"/>
          <p:cNvSpPr>
            <a:spLocks noGrp="1"/>
          </p:cNvSpPr>
          <p:nvPr>
            <p:ph type="body" sz="quarter" idx="12"/>
          </p:nvPr>
        </p:nvSpPr>
        <p:spPr/>
        <p:txBody>
          <a:bodyPr/>
          <a:lstStyle/>
          <a:p>
            <a:r>
              <a:rPr lang="en-US" dirty="0" smtClean="0"/>
              <a:t>ISC-presentation, </a:t>
            </a:r>
            <a:r>
              <a:rPr lang="en-US" dirty="0" smtClean="0"/>
              <a:t>ILRI Campus </a:t>
            </a:r>
            <a:r>
              <a:rPr lang="en-US" dirty="0" smtClean="0"/>
              <a:t>December </a:t>
            </a:r>
            <a:r>
              <a:rPr lang="en-US" dirty="0" smtClean="0"/>
              <a:t>13, </a:t>
            </a:r>
            <a:r>
              <a:rPr lang="en-US" dirty="0" smtClean="0"/>
              <a:t>2017</a:t>
            </a:r>
            <a:endParaRPr lang="en-US" dirty="0"/>
          </a:p>
        </p:txBody>
      </p:sp>
    </p:spTree>
    <p:custDataLst>
      <p:tags r:id="rId1"/>
    </p:custDataLst>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762000" y="228600"/>
            <a:ext cx="8138156" cy="6858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a:t> </a:t>
            </a:r>
            <a:r>
              <a:rPr lang="en-US" dirty="0" smtClean="0"/>
              <a:t>Simplified t</a:t>
            </a:r>
            <a:r>
              <a:rPr lang="en-US" dirty="0" smtClean="0"/>
              <a:t>heory </a:t>
            </a:r>
            <a:r>
              <a:rPr lang="en-US" dirty="0"/>
              <a:t>of </a:t>
            </a:r>
            <a:r>
              <a:rPr lang="en-US" dirty="0" smtClean="0"/>
              <a:t>Change CoA2</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04158904"/>
              </p:ext>
            </p:extLst>
          </p:nvPr>
        </p:nvGraphicFramePr>
        <p:xfrm>
          <a:off x="1524000" y="1397000"/>
          <a:ext cx="6400800" cy="4741412"/>
        </p:xfrm>
        <a:graphic>
          <a:graphicData uri="http://schemas.openxmlformats.org/drawingml/2006/table">
            <a:tbl>
              <a:tblPr firstRow="1" bandRow="1">
                <a:tableStyleId>{5C22544A-7EE6-4342-B048-85BDC9FD1C3A}</a:tableStyleId>
              </a:tblPr>
              <a:tblGrid>
                <a:gridCol w="2971800"/>
                <a:gridCol w="3429000"/>
              </a:tblGrid>
              <a:tr h="764953">
                <a:tc gridSpan="2">
                  <a:txBody>
                    <a:bodyPr/>
                    <a:lstStyle/>
                    <a:p>
                      <a:r>
                        <a:rPr lang="en-US" dirty="0" smtClean="0"/>
                        <a:t>Improve herd health management, </a:t>
                      </a:r>
                    </a:p>
                    <a:p>
                      <a:r>
                        <a:rPr lang="en-US" dirty="0" smtClean="0"/>
                        <a:t>including appropriate drug use </a:t>
                      </a:r>
                      <a:endParaRPr lang="en-US" dirty="0"/>
                    </a:p>
                  </a:txBody>
                  <a:tcPr/>
                </a:tc>
                <a:tc hMerge="1">
                  <a:txBody>
                    <a:bodyPr/>
                    <a:lstStyle/>
                    <a:p>
                      <a:endParaRPr lang="en-US"/>
                    </a:p>
                  </a:txBody>
                  <a:tcPr/>
                </a:tc>
              </a:tr>
              <a:tr h="1420628">
                <a:tc>
                  <a:txBody>
                    <a:bodyPr/>
                    <a:lstStyle/>
                    <a:p>
                      <a:r>
                        <a:rPr lang="en-US" dirty="0" smtClean="0"/>
                        <a:t>Evaluated and cost-efficient generic herd health packages</a:t>
                      </a:r>
                      <a:r>
                        <a:rPr lang="en-US" baseline="0" dirty="0" smtClean="0"/>
                        <a:t> developed</a:t>
                      </a:r>
                      <a:endParaRPr lang="en-US" dirty="0"/>
                    </a:p>
                  </a:txBody>
                  <a:tcPr/>
                </a:tc>
                <a:tc>
                  <a:txBody>
                    <a:bodyPr/>
                    <a:lstStyle/>
                    <a:p>
                      <a:r>
                        <a:rPr lang="en-US" dirty="0" smtClean="0"/>
                        <a:t>Knowledge, Attitudes</a:t>
                      </a:r>
                      <a:r>
                        <a:rPr lang="en-US" baseline="0" dirty="0" smtClean="0"/>
                        <a:t> and Practices regarding antimicrobial use and resistance </a:t>
                      </a:r>
                    </a:p>
                    <a:p>
                      <a:r>
                        <a:rPr lang="en-US" baseline="0" dirty="0" smtClean="0"/>
                        <a:t>monitored and recommendations on rational use developed</a:t>
                      </a:r>
                      <a:endParaRPr lang="en-US" dirty="0"/>
                    </a:p>
                  </a:txBody>
                  <a:tcPr/>
                </a:tc>
              </a:tr>
              <a:tr h="14206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Animal Health</a:t>
                      </a:r>
                      <a:r>
                        <a:rPr lang="en-US" baseline="0" dirty="0" smtClean="0"/>
                        <a:t> workers (and farmers) use new context adjusted herd health packages </a:t>
                      </a:r>
                      <a:endParaRPr lang="en-US" dirty="0" smtClean="0"/>
                    </a:p>
                  </a:txBody>
                  <a:tcPr/>
                </a:tc>
                <a:tc>
                  <a:txBody>
                    <a:bodyPr/>
                    <a:lstStyle/>
                    <a:p>
                      <a:r>
                        <a:rPr lang="en-US" dirty="0" smtClean="0"/>
                        <a:t>Antimicrobials</a:t>
                      </a:r>
                      <a:r>
                        <a:rPr lang="en-US" baseline="0" dirty="0" smtClean="0"/>
                        <a:t> used rationally (effective and prudent) by farmers and animal health workers</a:t>
                      </a:r>
                      <a:endParaRPr lang="en-US" dirty="0"/>
                    </a:p>
                  </a:txBody>
                  <a:tcPr/>
                </a:tc>
              </a:tr>
              <a:tr h="1092791">
                <a:tc gridSpan="2">
                  <a:txBody>
                    <a:bodyPr/>
                    <a:lstStyle/>
                    <a:p>
                      <a:pPr marL="285750" indent="-285750">
                        <a:buFont typeface="Arial" charset="0"/>
                        <a:buChar char="•"/>
                      </a:pPr>
                      <a:r>
                        <a:rPr lang="en-US" dirty="0" smtClean="0"/>
                        <a:t>Closed yield gaps through</a:t>
                      </a:r>
                      <a:r>
                        <a:rPr lang="en-US" baseline="0" dirty="0" smtClean="0"/>
                        <a:t> improved agronomic and animal husbandry practices</a:t>
                      </a:r>
                    </a:p>
                    <a:p>
                      <a:pPr marL="285750" marR="0" indent="-2857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Reduced biological and chemical hazards in food systems</a:t>
                      </a:r>
                    </a:p>
                  </a:txBody>
                  <a:tcPr>
                    <a:solidFill>
                      <a:srgbClr val="FFFF00"/>
                    </a:solidFill>
                  </a:tcPr>
                </a:tc>
                <a:tc hMerge="1">
                  <a:txBody>
                    <a:bodyPr/>
                    <a:lstStyle/>
                    <a:p>
                      <a:endParaRPr lang="en-US" dirty="0"/>
                    </a:p>
                  </a:txBody>
                  <a:tcPr>
                    <a:solidFill>
                      <a:srgbClr val="FFFF00"/>
                    </a:solidFill>
                  </a:tcPr>
                </a:tc>
              </a:tr>
            </a:tbl>
          </a:graphicData>
        </a:graphic>
      </p:graphicFrame>
      <p:sp>
        <p:nvSpPr>
          <p:cNvPr id="7" name="Down Arrow 6"/>
          <p:cNvSpPr/>
          <p:nvPr/>
        </p:nvSpPr>
        <p:spPr>
          <a:xfrm>
            <a:off x="8382000" y="2105660"/>
            <a:ext cx="228600" cy="2514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976743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762000" y="228600"/>
            <a:ext cx="8138156" cy="6858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Simplified theory </a:t>
            </a:r>
            <a:r>
              <a:rPr lang="en-US" dirty="0"/>
              <a:t>of </a:t>
            </a:r>
            <a:r>
              <a:rPr lang="en-US" dirty="0" smtClean="0"/>
              <a:t>Change CoA3</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000902645"/>
              </p:ext>
            </p:extLst>
          </p:nvPr>
        </p:nvGraphicFramePr>
        <p:xfrm>
          <a:off x="1524000" y="1397000"/>
          <a:ext cx="6400800" cy="4394200"/>
        </p:xfrm>
        <a:graphic>
          <a:graphicData uri="http://schemas.openxmlformats.org/drawingml/2006/table">
            <a:tbl>
              <a:tblPr firstRow="1" bandRow="1">
                <a:tableStyleId>{5C22544A-7EE6-4342-B048-85BDC9FD1C3A}</a:tableStyleId>
              </a:tblPr>
              <a:tblGrid>
                <a:gridCol w="3200400"/>
                <a:gridCol w="3200400"/>
              </a:tblGrid>
              <a:tr h="831335">
                <a:tc gridSpan="2">
                  <a:txBody>
                    <a:bodyPr/>
                    <a:lstStyle/>
                    <a:p>
                      <a:r>
                        <a:rPr lang="en-US" dirty="0" smtClean="0"/>
                        <a:t>Develop diagnostics and vaccines to improve animal disease programs</a:t>
                      </a:r>
                      <a:endParaRPr lang="en-US" dirty="0"/>
                    </a:p>
                  </a:txBody>
                  <a:tcPr/>
                </a:tc>
                <a:tc hMerge="1">
                  <a:txBody>
                    <a:bodyPr/>
                    <a:lstStyle/>
                    <a:p>
                      <a:endParaRPr lang="en-US"/>
                    </a:p>
                  </a:txBody>
                  <a:tcPr/>
                </a:tc>
              </a:tr>
              <a:tr h="1543908">
                <a:tc>
                  <a:txBody>
                    <a:bodyPr/>
                    <a:lstStyle/>
                    <a:p>
                      <a:r>
                        <a:rPr lang="en-US" dirty="0" smtClean="0"/>
                        <a:t>Research partners use novel assays and point-of</a:t>
                      </a:r>
                      <a:r>
                        <a:rPr lang="en-US" baseline="0" dirty="0" smtClean="0"/>
                        <a:t>-care diagnostics</a:t>
                      </a:r>
                      <a:endParaRPr lang="en-US" dirty="0"/>
                    </a:p>
                  </a:txBody>
                  <a:tcPr/>
                </a:tc>
                <a:tc>
                  <a:txBody>
                    <a:bodyPr/>
                    <a:lstStyle/>
                    <a:p>
                      <a:r>
                        <a:rPr lang="en-US" dirty="0" smtClean="0"/>
                        <a:t>Vaccine candidates are taken up for safety and efficacy testing by regulatory authorities  an commercial</a:t>
                      </a:r>
                      <a:r>
                        <a:rPr lang="en-US" baseline="0" dirty="0" smtClean="0"/>
                        <a:t> producers</a:t>
                      </a:r>
                      <a:endParaRPr lang="en-US" dirty="0"/>
                    </a:p>
                  </a:txBody>
                  <a:tcPr/>
                </a:tc>
              </a:tr>
              <a:tr h="1187622">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Diagnostic tools and and vaccines are used</a:t>
                      </a:r>
                      <a:r>
                        <a:rPr lang="en-US" baseline="0" dirty="0" smtClean="0"/>
                        <a:t> by national and international research partners and government agencies and private sector for disease control in target livestock systems</a:t>
                      </a:r>
                      <a:endParaRPr lang="en-US" dirty="0" smtClean="0"/>
                    </a:p>
                  </a:txBody>
                  <a:tcPr/>
                </a:tc>
                <a:tc hMerge="1">
                  <a:txBody>
                    <a:bodyPr/>
                    <a:lstStyle/>
                    <a:p>
                      <a:endParaRPr lang="en-US" dirty="0"/>
                    </a:p>
                  </a:txBody>
                  <a:tcPr/>
                </a:tc>
              </a:tr>
              <a:tr h="831335">
                <a:tc gridSpan="2">
                  <a:txBody>
                    <a:bodyPr/>
                    <a:lstStyle/>
                    <a:p>
                      <a:pPr marL="285750" indent="-285750">
                        <a:buFont typeface="Arial" charset="0"/>
                        <a:buChar char="•"/>
                      </a:pPr>
                      <a:r>
                        <a:rPr lang="en-US" dirty="0" smtClean="0"/>
                        <a:t>Closed yield gaps through</a:t>
                      </a:r>
                      <a:r>
                        <a:rPr lang="en-US" baseline="0" dirty="0" smtClean="0"/>
                        <a:t> improved agronomic and animal husbandry practices</a:t>
                      </a:r>
                      <a:endParaRPr lang="en-US" dirty="0"/>
                    </a:p>
                  </a:txBody>
                  <a:tcPr>
                    <a:solidFill>
                      <a:srgbClr val="FFFF00"/>
                    </a:solidFill>
                  </a:tcPr>
                </a:tc>
                <a:tc hMerge="1">
                  <a:txBody>
                    <a:bodyPr/>
                    <a:lstStyle/>
                    <a:p>
                      <a:endParaRPr lang="en-US" dirty="0"/>
                    </a:p>
                  </a:txBody>
                  <a:tcPr>
                    <a:solidFill>
                      <a:srgbClr val="FFFF00"/>
                    </a:solidFill>
                  </a:tcPr>
                </a:tc>
              </a:tr>
            </a:tbl>
          </a:graphicData>
        </a:graphic>
      </p:graphicFrame>
      <p:sp>
        <p:nvSpPr>
          <p:cNvPr id="7" name="Down Arrow 6"/>
          <p:cNvSpPr/>
          <p:nvPr/>
        </p:nvSpPr>
        <p:spPr>
          <a:xfrm>
            <a:off x="8382000" y="2105660"/>
            <a:ext cx="228600" cy="2514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945582"/>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762000" y="228600"/>
            <a:ext cx="8138156" cy="6858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Simplified theory </a:t>
            </a:r>
            <a:r>
              <a:rPr lang="en-US" dirty="0"/>
              <a:t>of </a:t>
            </a:r>
            <a:r>
              <a:rPr lang="en-US" dirty="0" smtClean="0"/>
              <a:t>Change CoA4</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1769526"/>
              </p:ext>
            </p:extLst>
          </p:nvPr>
        </p:nvGraphicFramePr>
        <p:xfrm>
          <a:off x="1524000" y="1397000"/>
          <a:ext cx="6400800" cy="4546601"/>
        </p:xfrm>
        <a:graphic>
          <a:graphicData uri="http://schemas.openxmlformats.org/drawingml/2006/table">
            <a:tbl>
              <a:tblPr firstRow="1" bandRow="1">
                <a:tableStyleId>{5C22544A-7EE6-4342-B048-85BDC9FD1C3A}</a:tableStyleId>
              </a:tblPr>
              <a:tblGrid>
                <a:gridCol w="6400800"/>
              </a:tblGrid>
              <a:tr h="860168">
                <a:tc>
                  <a:txBody>
                    <a:bodyPr/>
                    <a:lstStyle/>
                    <a:p>
                      <a:r>
                        <a:rPr lang="en-US" dirty="0" smtClean="0"/>
                        <a:t>Develop</a:t>
                      </a:r>
                      <a:r>
                        <a:rPr lang="en-US" baseline="0" dirty="0" smtClean="0"/>
                        <a:t> models to improve access to animal health products </a:t>
                      </a:r>
                    </a:p>
                    <a:p>
                      <a:r>
                        <a:rPr lang="en-US" baseline="0" dirty="0" smtClean="0"/>
                        <a:t>and services </a:t>
                      </a:r>
                      <a:endParaRPr lang="en-US" dirty="0"/>
                    </a:p>
                  </a:txBody>
                  <a:tcPr/>
                </a:tc>
              </a:tr>
              <a:tr h="1228811">
                <a:tc>
                  <a:txBody>
                    <a:bodyPr/>
                    <a:lstStyle/>
                    <a:p>
                      <a:r>
                        <a:rPr lang="en-US" dirty="0" smtClean="0"/>
                        <a:t>Government,</a:t>
                      </a:r>
                      <a:r>
                        <a:rPr lang="en-US" baseline="0" dirty="0" smtClean="0"/>
                        <a:t> development and private sector  actors use tested gender-sensitive business models to deliver products and services to livestock keepers </a:t>
                      </a:r>
                      <a:endParaRPr lang="en-US" dirty="0"/>
                    </a:p>
                  </a:txBody>
                  <a:tcPr/>
                </a:tc>
              </a:tr>
              <a:tr h="860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Improved</a:t>
                      </a:r>
                      <a:r>
                        <a:rPr lang="en-US" baseline="0" dirty="0" smtClean="0"/>
                        <a:t> access to livestock related services and products for female and male livestock keepers</a:t>
                      </a:r>
                      <a:endParaRPr lang="en-US" dirty="0" smtClean="0"/>
                    </a:p>
                  </a:txBody>
                  <a:tcPr/>
                </a:tc>
              </a:tr>
              <a:tr h="1597454">
                <a:tc>
                  <a:txBody>
                    <a:bodyPr/>
                    <a:lstStyle/>
                    <a:p>
                      <a:pPr marL="285750" indent="-285750">
                        <a:buFont typeface="Arial" charset="0"/>
                        <a:buChar char="•"/>
                      </a:pPr>
                      <a:r>
                        <a:rPr lang="en-US" dirty="0" smtClean="0"/>
                        <a:t>Closed yield gaps through</a:t>
                      </a:r>
                      <a:r>
                        <a:rPr lang="en-US" baseline="0" dirty="0" smtClean="0"/>
                        <a:t> improved agronomic and animal husbandry practices</a:t>
                      </a:r>
                    </a:p>
                    <a:p>
                      <a:pPr marL="285750" marR="0" indent="-285750" algn="l" defTabSz="914400" rtl="0" eaLnBrk="1" fontAlgn="auto" latinLnBrk="0" hangingPunct="1">
                        <a:lnSpc>
                          <a:spcPct val="100000"/>
                        </a:lnSpc>
                        <a:spcBef>
                          <a:spcPts val="0"/>
                        </a:spcBef>
                        <a:spcAft>
                          <a:spcPts val="0"/>
                        </a:spcAft>
                        <a:buClrTx/>
                        <a:buSzTx/>
                        <a:buFont typeface="Arial" charset="0"/>
                        <a:buChar char="•"/>
                        <a:tabLst/>
                        <a:defRPr/>
                      </a:pPr>
                      <a:r>
                        <a:rPr lang="en-US" dirty="0" smtClean="0"/>
                        <a:t>Technologies</a:t>
                      </a:r>
                      <a:r>
                        <a:rPr lang="en-US" baseline="0" dirty="0" smtClean="0"/>
                        <a:t> that reduce women’s </a:t>
                      </a:r>
                      <a:r>
                        <a:rPr lang="en-US" baseline="0" dirty="0" err="1" smtClean="0"/>
                        <a:t>labour</a:t>
                      </a:r>
                      <a:r>
                        <a:rPr lang="en-US" baseline="0" dirty="0" smtClean="0"/>
                        <a:t> and energy expenditure developed and  disseminated</a:t>
                      </a:r>
                      <a:endParaRPr lang="en-US" dirty="0" smtClean="0"/>
                    </a:p>
                  </a:txBody>
                  <a:tcPr>
                    <a:solidFill>
                      <a:srgbClr val="FFFF00"/>
                    </a:solidFill>
                  </a:tcPr>
                </a:tc>
              </a:tr>
            </a:tbl>
          </a:graphicData>
        </a:graphic>
      </p:graphicFrame>
      <p:sp>
        <p:nvSpPr>
          <p:cNvPr id="7" name="Down Arrow 6"/>
          <p:cNvSpPr/>
          <p:nvPr/>
        </p:nvSpPr>
        <p:spPr>
          <a:xfrm>
            <a:off x="8382000" y="2105660"/>
            <a:ext cx="228600" cy="2514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8774613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621323" y="250522"/>
            <a:ext cx="7866185" cy="606669"/>
          </a:xfrm>
        </p:spPr>
        <p:txBody>
          <a:bodyPr/>
          <a:lstStyle/>
          <a:p>
            <a:r>
              <a:rPr lang="en-GB" b="1" dirty="0"/>
              <a:t>Value Proposition for Key Product </a:t>
            </a:r>
            <a:r>
              <a:rPr lang="en-GB" b="1" dirty="0" smtClean="0"/>
              <a:t>Lines (CoA 1)</a:t>
            </a:r>
            <a:endParaRPr lang="en-GB" b="1" dirty="0"/>
          </a:p>
        </p:txBody>
      </p:sp>
      <p:sp>
        <p:nvSpPr>
          <p:cNvPr id="6" name="Text Placeholder 5"/>
          <p:cNvSpPr>
            <a:spLocks noGrp="1"/>
          </p:cNvSpPr>
          <p:nvPr>
            <p:ph type="body" sz="quarter" idx="12"/>
          </p:nvPr>
        </p:nvSpPr>
        <p:spPr>
          <a:xfrm>
            <a:off x="621323" y="996460"/>
            <a:ext cx="7866185" cy="5337837"/>
          </a:xfrm>
        </p:spPr>
        <p:txBody>
          <a:bodyPr>
            <a:normAutofit lnSpcReduction="10000"/>
          </a:bodyPr>
          <a:lstStyle/>
          <a:p>
            <a:pPr marL="457200" indent="-457200">
              <a:lnSpc>
                <a:spcPct val="120000"/>
              </a:lnSpc>
              <a:spcBef>
                <a:spcPts val="0"/>
              </a:spcBef>
              <a:spcAft>
                <a:spcPts val="0"/>
              </a:spcAft>
              <a:buFont typeface="+mj-lt"/>
              <a:buAutoNum type="arabicPeriod"/>
            </a:pPr>
            <a:r>
              <a:rPr lang="en-GB" b="1" dirty="0" smtClean="0"/>
              <a:t>Product: </a:t>
            </a:r>
            <a:r>
              <a:rPr lang="en-GB" b="1" dirty="0" smtClean="0"/>
              <a:t>Assessment tools for significance of Animal diseases</a:t>
            </a:r>
            <a:endParaRPr lang="en-GB" b="1" dirty="0"/>
          </a:p>
          <a:p>
            <a:pPr marL="857250" lvl="1" indent="-457200">
              <a:lnSpc>
                <a:spcPct val="120000"/>
              </a:lnSpc>
              <a:spcBef>
                <a:spcPts val="0"/>
              </a:spcBef>
              <a:buFont typeface="Arial" charset="0"/>
              <a:buChar char="•"/>
            </a:pPr>
            <a:r>
              <a:rPr lang="en-GB" dirty="0" smtClean="0"/>
              <a:t>Generic tools/protocols that may assess the significance (impact) of animal diseases </a:t>
            </a:r>
            <a:endParaRPr lang="en-GB" dirty="0"/>
          </a:p>
          <a:p>
            <a:pPr lvl="1">
              <a:lnSpc>
                <a:spcPct val="120000"/>
              </a:lnSpc>
              <a:spcBef>
                <a:spcPts val="0"/>
              </a:spcBef>
              <a:buFont typeface="Arial" charset="0"/>
              <a:buChar char="•"/>
            </a:pPr>
            <a:r>
              <a:rPr lang="en-GB" dirty="0"/>
              <a:t>For animal health professionals/agencies </a:t>
            </a:r>
            <a:endParaRPr lang="en-GB" dirty="0" smtClean="0"/>
          </a:p>
          <a:p>
            <a:pPr lvl="1">
              <a:lnSpc>
                <a:spcPct val="120000"/>
              </a:lnSpc>
              <a:spcBef>
                <a:spcPts val="0"/>
              </a:spcBef>
              <a:buFont typeface="Arial" charset="0"/>
              <a:buChar char="•"/>
            </a:pPr>
            <a:r>
              <a:rPr lang="en-GB" dirty="0" smtClean="0"/>
              <a:t>Will help to make informed decisions on where to put resources for animal health. </a:t>
            </a:r>
          </a:p>
          <a:p>
            <a:pPr marL="457200" indent="-457200">
              <a:lnSpc>
                <a:spcPct val="120000"/>
              </a:lnSpc>
              <a:spcBef>
                <a:spcPts val="0"/>
              </a:spcBef>
              <a:spcAft>
                <a:spcPts val="0"/>
              </a:spcAft>
              <a:buFont typeface="+mj-lt"/>
              <a:buAutoNum type="arabicPeriod"/>
            </a:pPr>
            <a:r>
              <a:rPr lang="en-GB" b="1" dirty="0" smtClean="0"/>
              <a:t>Product: Risk maps for emergence of animal diseases</a:t>
            </a:r>
          </a:p>
          <a:p>
            <a:pPr lvl="1">
              <a:lnSpc>
                <a:spcPct val="120000"/>
              </a:lnSpc>
              <a:spcBef>
                <a:spcPts val="0"/>
              </a:spcBef>
              <a:buFont typeface="Arial" charset="0"/>
              <a:buChar char="•"/>
            </a:pPr>
            <a:r>
              <a:rPr lang="en-GB" dirty="0" smtClean="0"/>
              <a:t>Maps for different kind of diseases assessing the risk for their  geographical emergence </a:t>
            </a:r>
          </a:p>
          <a:p>
            <a:pPr lvl="1">
              <a:lnSpc>
                <a:spcPct val="120000"/>
              </a:lnSpc>
              <a:spcBef>
                <a:spcPts val="0"/>
              </a:spcBef>
              <a:buFont typeface="Arial" charset="0"/>
              <a:buChar char="•"/>
            </a:pPr>
            <a:r>
              <a:rPr lang="en-GB" dirty="0" smtClean="0"/>
              <a:t>For animal health professionals/agencies </a:t>
            </a:r>
          </a:p>
          <a:p>
            <a:pPr lvl="1">
              <a:lnSpc>
                <a:spcPct val="120000"/>
              </a:lnSpc>
              <a:spcBef>
                <a:spcPts val="0"/>
              </a:spcBef>
              <a:buFont typeface="Arial" charset="0"/>
              <a:buChar char="•"/>
            </a:pPr>
            <a:r>
              <a:rPr lang="en-GB" dirty="0" smtClean="0"/>
              <a:t>It will help allocate appropriate resources for contain and prevent emergence </a:t>
            </a:r>
            <a:r>
              <a:rPr lang="en-GB" dirty="0" smtClean="0"/>
              <a:t>o</a:t>
            </a:r>
            <a:r>
              <a:rPr lang="en-GB" dirty="0" smtClean="0"/>
              <a:t>f diseases</a:t>
            </a:r>
            <a:endParaRPr lang="en-GB" dirty="0"/>
          </a:p>
          <a:p>
            <a:pPr marL="457200" lvl="1" indent="0">
              <a:lnSpc>
                <a:spcPct val="120000"/>
              </a:lnSpc>
              <a:spcBef>
                <a:spcPts val="0"/>
              </a:spcBef>
              <a:buNone/>
            </a:pPr>
            <a:endParaRPr lang="en-GB" dirty="0"/>
          </a:p>
          <a:p>
            <a:pPr marL="0" indent="0">
              <a:lnSpc>
                <a:spcPct val="120000"/>
              </a:lnSpc>
              <a:spcBef>
                <a:spcPts val="0"/>
              </a:spcBef>
              <a:buNone/>
            </a:pPr>
            <a:endParaRPr lang="en-GB" dirty="0"/>
          </a:p>
        </p:txBody>
      </p:sp>
    </p:spTree>
    <p:extLst>
      <p:ext uri="{BB962C8B-B14F-4D97-AF65-F5344CB8AC3E}">
        <p14:creationId xmlns:p14="http://schemas.microsoft.com/office/powerpoint/2010/main" val="164429820"/>
      </p:ext>
    </p:extLst>
  </p:cSld>
  <p:clrMapOvr>
    <a:masterClrMapping/>
  </p:clrMapOvr>
  <p:transition spd="slow">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62000" y="250522"/>
            <a:ext cx="7725508" cy="606669"/>
          </a:xfrm>
        </p:spPr>
        <p:txBody>
          <a:bodyPr/>
          <a:lstStyle/>
          <a:p>
            <a:r>
              <a:rPr lang="en-GB" b="1" dirty="0"/>
              <a:t>Value Proposition for Key </a:t>
            </a:r>
            <a:r>
              <a:rPr lang="en-GB" b="1"/>
              <a:t>Product </a:t>
            </a:r>
            <a:r>
              <a:rPr lang="en-GB" b="1" smtClean="0"/>
              <a:t>Lines (CoA 2)</a:t>
            </a:r>
            <a:endParaRPr lang="en-GB" b="1" dirty="0"/>
          </a:p>
        </p:txBody>
      </p:sp>
      <p:sp>
        <p:nvSpPr>
          <p:cNvPr id="6" name="Text Placeholder 5"/>
          <p:cNvSpPr>
            <a:spLocks noGrp="1"/>
          </p:cNvSpPr>
          <p:nvPr>
            <p:ph type="body" sz="quarter" idx="12"/>
          </p:nvPr>
        </p:nvSpPr>
        <p:spPr>
          <a:xfrm>
            <a:off x="621323" y="996460"/>
            <a:ext cx="7866185" cy="5337837"/>
          </a:xfrm>
        </p:spPr>
        <p:txBody>
          <a:bodyPr>
            <a:normAutofit lnSpcReduction="10000"/>
          </a:bodyPr>
          <a:lstStyle/>
          <a:p>
            <a:pPr marL="457200" indent="-457200">
              <a:lnSpc>
                <a:spcPct val="120000"/>
              </a:lnSpc>
              <a:spcBef>
                <a:spcPts val="0"/>
              </a:spcBef>
              <a:spcAft>
                <a:spcPts val="0"/>
              </a:spcAft>
              <a:buFont typeface="+mj-lt"/>
              <a:buAutoNum type="arabicPeriod"/>
            </a:pPr>
            <a:r>
              <a:rPr lang="en-GB" b="1" dirty="0" smtClean="0"/>
              <a:t>Product: Herd Health packages</a:t>
            </a:r>
            <a:endParaRPr lang="en-GB" b="1" dirty="0"/>
          </a:p>
          <a:p>
            <a:pPr marL="857250" lvl="1" indent="-457200">
              <a:lnSpc>
                <a:spcPct val="120000"/>
              </a:lnSpc>
              <a:spcBef>
                <a:spcPts val="0"/>
              </a:spcBef>
              <a:buFont typeface="Arial" charset="0"/>
              <a:buChar char="•"/>
            </a:pPr>
            <a:r>
              <a:rPr lang="en-GB" dirty="0" smtClean="0"/>
              <a:t>Heard health Packages tested to be cost-effective</a:t>
            </a:r>
            <a:endParaRPr lang="en-GB" dirty="0"/>
          </a:p>
          <a:p>
            <a:pPr marL="857250" lvl="1" indent="-457200">
              <a:lnSpc>
                <a:spcPct val="120000"/>
              </a:lnSpc>
              <a:spcBef>
                <a:spcPts val="0"/>
              </a:spcBef>
              <a:buFont typeface="Arial" charset="0"/>
              <a:buChar char="•"/>
            </a:pPr>
            <a:r>
              <a:rPr lang="en-GB" dirty="0"/>
              <a:t>For </a:t>
            </a:r>
            <a:r>
              <a:rPr lang="en-GB" dirty="0" smtClean="0"/>
              <a:t>farmers and veterinary/extension workers</a:t>
            </a:r>
            <a:endParaRPr lang="en-GB" dirty="0"/>
          </a:p>
          <a:p>
            <a:pPr marL="857250" lvl="1" indent="-457200">
              <a:lnSpc>
                <a:spcPct val="120000"/>
              </a:lnSpc>
              <a:spcBef>
                <a:spcPts val="0"/>
              </a:spcBef>
              <a:buFont typeface="Arial" charset="0"/>
              <a:buChar char="•"/>
            </a:pPr>
            <a:r>
              <a:rPr lang="en-GB" dirty="0" smtClean="0"/>
              <a:t>Will improve animal health and increase productivity and reduce risk for </a:t>
            </a:r>
            <a:r>
              <a:rPr lang="en-GB" dirty="0" err="1" smtClean="0"/>
              <a:t>zoonoses</a:t>
            </a:r>
            <a:endParaRPr lang="en-GB" dirty="0" smtClean="0"/>
          </a:p>
          <a:p>
            <a:pPr marL="457200" indent="-457200">
              <a:lnSpc>
                <a:spcPct val="120000"/>
              </a:lnSpc>
              <a:spcBef>
                <a:spcPts val="0"/>
              </a:spcBef>
              <a:spcAft>
                <a:spcPts val="0"/>
              </a:spcAft>
              <a:buFont typeface="+mj-lt"/>
              <a:buAutoNum type="arabicPeriod"/>
            </a:pPr>
            <a:r>
              <a:rPr lang="en-GB" b="1" dirty="0" smtClean="0"/>
              <a:t>Product: Medically rational use of Antimicrobials</a:t>
            </a:r>
          </a:p>
          <a:p>
            <a:pPr lvl="1">
              <a:lnSpc>
                <a:spcPct val="120000"/>
              </a:lnSpc>
              <a:spcBef>
                <a:spcPts val="0"/>
              </a:spcBef>
              <a:buFont typeface="Arial" charset="0"/>
              <a:buChar char="•"/>
            </a:pPr>
            <a:r>
              <a:rPr lang="en-GB" dirty="0" smtClean="0"/>
              <a:t>Practices that use antimicrobials in a medically rational way in livestock </a:t>
            </a:r>
            <a:endParaRPr lang="en-GB" dirty="0"/>
          </a:p>
          <a:p>
            <a:pPr lvl="1">
              <a:lnSpc>
                <a:spcPct val="120000"/>
              </a:lnSpc>
              <a:spcBef>
                <a:spcPts val="0"/>
              </a:spcBef>
              <a:buFont typeface="Arial" charset="0"/>
              <a:buChar char="•"/>
            </a:pPr>
            <a:r>
              <a:rPr lang="en-GB" dirty="0" smtClean="0"/>
              <a:t>For </a:t>
            </a:r>
            <a:r>
              <a:rPr lang="en-GB" dirty="0"/>
              <a:t>farmers and veterinary/extension </a:t>
            </a:r>
            <a:r>
              <a:rPr lang="en-GB" dirty="0" smtClean="0"/>
              <a:t>workers and policymakers</a:t>
            </a:r>
            <a:endParaRPr lang="en-GB" dirty="0"/>
          </a:p>
          <a:p>
            <a:pPr lvl="1">
              <a:lnSpc>
                <a:spcPct val="120000"/>
              </a:lnSpc>
              <a:spcBef>
                <a:spcPts val="0"/>
              </a:spcBef>
              <a:buFont typeface="Arial" charset="0"/>
              <a:buChar char="•"/>
            </a:pPr>
            <a:r>
              <a:rPr lang="en-GB" dirty="0" smtClean="0"/>
              <a:t>It will mitigate the emergence of AMR which is good for human and animal health</a:t>
            </a:r>
            <a:endParaRPr lang="en-GB" dirty="0"/>
          </a:p>
          <a:p>
            <a:pPr marL="457200" lvl="1" indent="0">
              <a:lnSpc>
                <a:spcPct val="120000"/>
              </a:lnSpc>
              <a:spcBef>
                <a:spcPts val="0"/>
              </a:spcBef>
              <a:buNone/>
            </a:pPr>
            <a:endParaRPr lang="en-GB" dirty="0"/>
          </a:p>
          <a:p>
            <a:pPr marL="0" indent="0">
              <a:lnSpc>
                <a:spcPct val="120000"/>
              </a:lnSpc>
              <a:spcBef>
                <a:spcPts val="0"/>
              </a:spcBef>
              <a:buNone/>
            </a:pPr>
            <a:endParaRPr lang="en-GB" dirty="0"/>
          </a:p>
        </p:txBody>
      </p:sp>
    </p:spTree>
    <p:extLst>
      <p:ext uri="{BB962C8B-B14F-4D97-AF65-F5344CB8AC3E}">
        <p14:creationId xmlns:p14="http://schemas.microsoft.com/office/powerpoint/2010/main" val="1363972134"/>
      </p:ext>
    </p:extLst>
  </p:cSld>
  <p:clrMapOvr>
    <a:masterClrMapping/>
  </p:clrMapOvr>
  <p:transition spd="slow">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621323" y="250522"/>
            <a:ext cx="7866185" cy="606669"/>
          </a:xfrm>
        </p:spPr>
        <p:txBody>
          <a:bodyPr/>
          <a:lstStyle/>
          <a:p>
            <a:r>
              <a:rPr lang="en-GB" b="1" dirty="0"/>
              <a:t>Value Proposition for Key </a:t>
            </a:r>
            <a:r>
              <a:rPr lang="en-GB" b="1"/>
              <a:t>Product </a:t>
            </a:r>
            <a:r>
              <a:rPr lang="en-GB" b="1" smtClean="0"/>
              <a:t>Lines (CoA 3)</a:t>
            </a:r>
            <a:endParaRPr lang="en-GB" b="1" dirty="0"/>
          </a:p>
        </p:txBody>
      </p:sp>
      <p:sp>
        <p:nvSpPr>
          <p:cNvPr id="6" name="Text Placeholder 5"/>
          <p:cNvSpPr>
            <a:spLocks noGrp="1"/>
          </p:cNvSpPr>
          <p:nvPr>
            <p:ph type="body" sz="quarter" idx="12"/>
          </p:nvPr>
        </p:nvSpPr>
        <p:spPr>
          <a:xfrm>
            <a:off x="621323" y="996460"/>
            <a:ext cx="7866185" cy="5337837"/>
          </a:xfrm>
        </p:spPr>
        <p:txBody>
          <a:bodyPr>
            <a:normAutofit/>
          </a:bodyPr>
          <a:lstStyle/>
          <a:p>
            <a:pPr marL="457200" indent="-457200">
              <a:lnSpc>
                <a:spcPct val="120000"/>
              </a:lnSpc>
              <a:spcBef>
                <a:spcPts val="0"/>
              </a:spcBef>
              <a:spcAft>
                <a:spcPts val="0"/>
              </a:spcAft>
              <a:buFont typeface="+mj-lt"/>
              <a:buAutoNum type="arabicPeriod"/>
            </a:pPr>
            <a:r>
              <a:rPr lang="en-GB" b="1" dirty="0" smtClean="0"/>
              <a:t>Product: </a:t>
            </a:r>
            <a:r>
              <a:rPr lang="en-GB" b="1" dirty="0"/>
              <a:t>Novel </a:t>
            </a:r>
            <a:r>
              <a:rPr lang="en-GB" b="1" dirty="0" smtClean="0"/>
              <a:t>vaccines</a:t>
            </a:r>
            <a:endParaRPr lang="en-GB" b="1" dirty="0"/>
          </a:p>
          <a:p>
            <a:pPr marL="857250" lvl="1" indent="-457200">
              <a:lnSpc>
                <a:spcPct val="120000"/>
              </a:lnSpc>
              <a:spcBef>
                <a:spcPts val="0"/>
              </a:spcBef>
              <a:buFont typeface="Arial" charset="0"/>
              <a:buChar char="•"/>
            </a:pPr>
            <a:r>
              <a:rPr lang="en-GB" dirty="0" smtClean="0"/>
              <a:t>2 novel vaccines to significant livestock diseases</a:t>
            </a:r>
            <a:endParaRPr lang="en-GB" dirty="0"/>
          </a:p>
          <a:p>
            <a:pPr marL="857250" lvl="1" indent="-457200">
              <a:lnSpc>
                <a:spcPct val="120000"/>
              </a:lnSpc>
              <a:spcBef>
                <a:spcPts val="0"/>
              </a:spcBef>
              <a:buFont typeface="Arial" charset="0"/>
              <a:buChar char="•"/>
            </a:pPr>
            <a:r>
              <a:rPr lang="en-GB" dirty="0"/>
              <a:t>For </a:t>
            </a:r>
            <a:r>
              <a:rPr lang="en-GB" dirty="0" smtClean="0"/>
              <a:t>farmers and animal health workers/agencies</a:t>
            </a:r>
            <a:endParaRPr lang="en-GB" dirty="0"/>
          </a:p>
          <a:p>
            <a:pPr marL="857250" lvl="1" indent="-457200">
              <a:lnSpc>
                <a:spcPct val="120000"/>
              </a:lnSpc>
              <a:spcBef>
                <a:spcPts val="0"/>
              </a:spcBef>
              <a:buFont typeface="Arial" charset="0"/>
              <a:buChar char="•"/>
            </a:pPr>
            <a:r>
              <a:rPr lang="en-GB" dirty="0" smtClean="0"/>
              <a:t>Will reduce mortality/morbidity and thereby increase productivity</a:t>
            </a:r>
            <a:endParaRPr lang="en-GB" dirty="0"/>
          </a:p>
          <a:p>
            <a:pPr marL="457200" indent="-457200">
              <a:lnSpc>
                <a:spcPct val="120000"/>
              </a:lnSpc>
              <a:spcBef>
                <a:spcPts val="0"/>
              </a:spcBef>
              <a:spcAft>
                <a:spcPts val="0"/>
              </a:spcAft>
              <a:buFont typeface="+mj-lt"/>
              <a:buAutoNum type="arabicPeriod"/>
            </a:pPr>
            <a:r>
              <a:rPr lang="en-GB" b="1" dirty="0" smtClean="0"/>
              <a:t>Product: Novel diagnostics </a:t>
            </a:r>
          </a:p>
          <a:p>
            <a:pPr lvl="1">
              <a:lnSpc>
                <a:spcPct val="120000"/>
              </a:lnSpc>
              <a:spcBef>
                <a:spcPts val="0"/>
              </a:spcBef>
              <a:buFont typeface="Arial" charset="0"/>
              <a:buChar char="•"/>
            </a:pPr>
            <a:r>
              <a:rPr lang="en-GB" dirty="0" smtClean="0"/>
              <a:t>2 novel diagnostic test for significant livestock disease</a:t>
            </a:r>
          </a:p>
          <a:p>
            <a:pPr lvl="1">
              <a:lnSpc>
                <a:spcPct val="120000"/>
              </a:lnSpc>
              <a:spcBef>
                <a:spcPts val="0"/>
              </a:spcBef>
              <a:buFont typeface="Arial" charset="0"/>
              <a:buChar char="•"/>
            </a:pPr>
            <a:r>
              <a:rPr lang="en-GB" dirty="0" smtClean="0"/>
              <a:t>For animal health professionals/agencies and ultimately farmers</a:t>
            </a:r>
            <a:endParaRPr lang="en-GB" dirty="0"/>
          </a:p>
          <a:p>
            <a:pPr lvl="1">
              <a:lnSpc>
                <a:spcPct val="120000"/>
              </a:lnSpc>
              <a:spcBef>
                <a:spcPts val="0"/>
              </a:spcBef>
              <a:buFont typeface="Arial" charset="0"/>
              <a:buChar char="•"/>
            </a:pPr>
            <a:r>
              <a:rPr lang="en-GB" dirty="0" smtClean="0"/>
              <a:t>It will help identify, contain and possibly control contagious animal diseases</a:t>
            </a:r>
            <a:endParaRPr lang="en-GB" dirty="0"/>
          </a:p>
          <a:p>
            <a:pPr marL="457200" lvl="1" indent="0">
              <a:lnSpc>
                <a:spcPct val="120000"/>
              </a:lnSpc>
              <a:spcBef>
                <a:spcPts val="0"/>
              </a:spcBef>
              <a:buNone/>
            </a:pPr>
            <a:endParaRPr lang="en-GB" dirty="0"/>
          </a:p>
          <a:p>
            <a:pPr marL="0" indent="0">
              <a:lnSpc>
                <a:spcPct val="120000"/>
              </a:lnSpc>
              <a:spcBef>
                <a:spcPts val="0"/>
              </a:spcBef>
              <a:buNone/>
            </a:pPr>
            <a:endParaRPr lang="en-GB" dirty="0"/>
          </a:p>
        </p:txBody>
      </p:sp>
    </p:spTree>
    <p:extLst>
      <p:ext uri="{BB962C8B-B14F-4D97-AF65-F5344CB8AC3E}">
        <p14:creationId xmlns:p14="http://schemas.microsoft.com/office/powerpoint/2010/main" val="357442984"/>
      </p:ext>
    </p:extLst>
  </p:cSld>
  <p:clrMapOvr>
    <a:masterClrMapping/>
  </p:clrMapOvr>
  <p:transition spd="slow">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62000" y="250522"/>
            <a:ext cx="7725508" cy="606669"/>
          </a:xfrm>
        </p:spPr>
        <p:txBody>
          <a:bodyPr/>
          <a:lstStyle/>
          <a:p>
            <a:r>
              <a:rPr lang="en-GB" b="1" dirty="0"/>
              <a:t>Value Proposition for Key Product </a:t>
            </a:r>
            <a:r>
              <a:rPr lang="en-GB" b="1" dirty="0" smtClean="0"/>
              <a:t>Lines </a:t>
            </a:r>
            <a:r>
              <a:rPr lang="en-GB" b="1" smtClean="0"/>
              <a:t>(CoA 4</a:t>
            </a:r>
            <a:r>
              <a:rPr lang="en-GB" b="1" dirty="0" smtClean="0"/>
              <a:t>)</a:t>
            </a:r>
            <a:endParaRPr lang="en-GB" b="1" dirty="0"/>
          </a:p>
        </p:txBody>
      </p:sp>
      <p:sp>
        <p:nvSpPr>
          <p:cNvPr id="6" name="Text Placeholder 5"/>
          <p:cNvSpPr>
            <a:spLocks noGrp="1"/>
          </p:cNvSpPr>
          <p:nvPr>
            <p:ph type="body" sz="quarter" idx="12"/>
          </p:nvPr>
        </p:nvSpPr>
        <p:spPr>
          <a:xfrm>
            <a:off x="621323" y="996460"/>
            <a:ext cx="7866185" cy="5337837"/>
          </a:xfrm>
        </p:spPr>
        <p:txBody>
          <a:bodyPr>
            <a:normAutofit/>
          </a:bodyPr>
          <a:lstStyle/>
          <a:p>
            <a:pPr marL="457200" indent="-457200">
              <a:lnSpc>
                <a:spcPct val="120000"/>
              </a:lnSpc>
              <a:spcBef>
                <a:spcPts val="0"/>
              </a:spcBef>
              <a:spcAft>
                <a:spcPts val="0"/>
              </a:spcAft>
              <a:buFont typeface="+mj-lt"/>
              <a:buAutoNum type="arabicPeriod"/>
            </a:pPr>
            <a:r>
              <a:rPr lang="en-GB" b="1" dirty="0" smtClean="0"/>
              <a:t>Product.  Improved access to animal health service</a:t>
            </a:r>
            <a:endParaRPr lang="en-GB" b="1" dirty="0"/>
          </a:p>
          <a:p>
            <a:pPr marL="857250" lvl="1" indent="-457200">
              <a:lnSpc>
                <a:spcPct val="120000"/>
              </a:lnSpc>
              <a:spcBef>
                <a:spcPts val="0"/>
              </a:spcBef>
              <a:buFont typeface="Arial" charset="0"/>
              <a:buChar char="•"/>
            </a:pPr>
            <a:r>
              <a:rPr lang="en-GB" dirty="0" smtClean="0"/>
              <a:t>Tested procedures for sustainably improved access to animal health service </a:t>
            </a:r>
          </a:p>
          <a:p>
            <a:pPr marL="857250" lvl="1" indent="-457200">
              <a:lnSpc>
                <a:spcPct val="120000"/>
              </a:lnSpc>
              <a:spcBef>
                <a:spcPts val="0"/>
              </a:spcBef>
              <a:buFont typeface="Arial" charset="0"/>
              <a:buChar char="•"/>
            </a:pPr>
            <a:r>
              <a:rPr lang="en-GB" dirty="0" smtClean="0"/>
              <a:t>For </a:t>
            </a:r>
            <a:r>
              <a:rPr lang="en-GB" dirty="0"/>
              <a:t>female and </a:t>
            </a:r>
            <a:r>
              <a:rPr lang="en-GB" dirty="0" smtClean="0"/>
              <a:t>male </a:t>
            </a:r>
            <a:r>
              <a:rPr lang="en-GB" dirty="0"/>
              <a:t>livestock </a:t>
            </a:r>
            <a:r>
              <a:rPr lang="en-GB" dirty="0" smtClean="0"/>
              <a:t>keepers</a:t>
            </a:r>
            <a:r>
              <a:rPr lang="en-GB" dirty="0" smtClean="0"/>
              <a:t> </a:t>
            </a:r>
            <a:endParaRPr lang="en-GB" dirty="0"/>
          </a:p>
          <a:p>
            <a:pPr marL="857250" lvl="1" indent="-457200">
              <a:lnSpc>
                <a:spcPct val="120000"/>
              </a:lnSpc>
              <a:spcBef>
                <a:spcPts val="0"/>
              </a:spcBef>
              <a:buFont typeface="Arial" charset="0"/>
              <a:buChar char="•"/>
            </a:pPr>
            <a:r>
              <a:rPr lang="en-GB" dirty="0" smtClean="0"/>
              <a:t>It will improve animal health and thereby productivity</a:t>
            </a:r>
            <a:endParaRPr lang="en-GB" dirty="0"/>
          </a:p>
          <a:p>
            <a:pPr marL="457200" indent="-457200">
              <a:lnSpc>
                <a:spcPct val="120000"/>
              </a:lnSpc>
              <a:spcBef>
                <a:spcPts val="0"/>
              </a:spcBef>
              <a:spcAft>
                <a:spcPts val="0"/>
              </a:spcAft>
              <a:buFont typeface="+mj-lt"/>
              <a:buAutoNum type="arabicPeriod"/>
            </a:pPr>
            <a:r>
              <a:rPr lang="en-GB" b="1" dirty="0" smtClean="0"/>
              <a:t>Product.  </a:t>
            </a:r>
            <a:r>
              <a:rPr lang="en-GB" b="1" dirty="0"/>
              <a:t>Improved access to animal health </a:t>
            </a:r>
            <a:r>
              <a:rPr lang="en-GB" b="1" dirty="0" smtClean="0"/>
              <a:t>products</a:t>
            </a:r>
            <a:endParaRPr lang="en-GB" b="1" dirty="0"/>
          </a:p>
          <a:p>
            <a:pPr marL="857250" lvl="1" indent="-457200">
              <a:lnSpc>
                <a:spcPct val="120000"/>
              </a:lnSpc>
              <a:spcBef>
                <a:spcPts val="0"/>
              </a:spcBef>
              <a:buFont typeface="Arial" charset="0"/>
              <a:buChar char="•"/>
            </a:pPr>
            <a:r>
              <a:rPr lang="en-GB" dirty="0"/>
              <a:t>Tested procedures for sustainably improved access to animal health </a:t>
            </a:r>
            <a:r>
              <a:rPr lang="en-GB" dirty="0" smtClean="0"/>
              <a:t>products</a:t>
            </a:r>
            <a:endParaRPr lang="en-GB" dirty="0"/>
          </a:p>
          <a:p>
            <a:pPr marL="857250" lvl="1" indent="-457200">
              <a:lnSpc>
                <a:spcPct val="120000"/>
              </a:lnSpc>
              <a:spcBef>
                <a:spcPts val="0"/>
              </a:spcBef>
              <a:buFont typeface="Arial" charset="0"/>
              <a:buChar char="•"/>
            </a:pPr>
            <a:r>
              <a:rPr lang="en-GB" dirty="0"/>
              <a:t>For female and </a:t>
            </a:r>
            <a:r>
              <a:rPr lang="en-GB" dirty="0" smtClean="0"/>
              <a:t>male </a:t>
            </a:r>
            <a:r>
              <a:rPr lang="en-GB" dirty="0"/>
              <a:t>livestock keepers </a:t>
            </a:r>
          </a:p>
          <a:p>
            <a:pPr marL="857250" lvl="1" indent="-457200">
              <a:lnSpc>
                <a:spcPct val="120000"/>
              </a:lnSpc>
              <a:spcBef>
                <a:spcPts val="0"/>
              </a:spcBef>
              <a:buFont typeface="Arial" charset="0"/>
              <a:buChar char="•"/>
            </a:pPr>
            <a:r>
              <a:rPr lang="en-GB" dirty="0"/>
              <a:t>It will improve animal health and thereby productivity</a:t>
            </a:r>
          </a:p>
          <a:p>
            <a:pPr marL="457200" lvl="1" indent="0">
              <a:lnSpc>
                <a:spcPct val="120000"/>
              </a:lnSpc>
              <a:spcBef>
                <a:spcPts val="0"/>
              </a:spcBef>
              <a:buNone/>
            </a:pPr>
            <a:endParaRPr lang="en-GB" dirty="0"/>
          </a:p>
          <a:p>
            <a:pPr marL="0" indent="0">
              <a:lnSpc>
                <a:spcPct val="120000"/>
              </a:lnSpc>
              <a:spcBef>
                <a:spcPts val="0"/>
              </a:spcBef>
              <a:buNone/>
            </a:pPr>
            <a:endParaRPr lang="en-GB" dirty="0"/>
          </a:p>
        </p:txBody>
      </p:sp>
    </p:spTree>
    <p:extLst>
      <p:ext uri="{BB962C8B-B14F-4D97-AF65-F5344CB8AC3E}">
        <p14:creationId xmlns:p14="http://schemas.microsoft.com/office/powerpoint/2010/main" val="1777212282"/>
      </p:ext>
    </p:extLst>
  </p:cSld>
  <p:clrMapOvr>
    <a:masterClrMapping/>
  </p:clrMapOvr>
  <p:transition spd="slow">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943708" y="250522"/>
            <a:ext cx="7543800" cy="606669"/>
          </a:xfrm>
        </p:spPr>
        <p:txBody>
          <a:bodyPr/>
          <a:lstStyle/>
          <a:p>
            <a:r>
              <a:rPr lang="en-GB" b="1" dirty="0"/>
              <a:t>Progress update 2017</a:t>
            </a:r>
          </a:p>
        </p:txBody>
      </p:sp>
      <p:sp>
        <p:nvSpPr>
          <p:cNvPr id="5" name="Rectangle 4"/>
          <p:cNvSpPr/>
          <p:nvPr/>
        </p:nvSpPr>
        <p:spPr>
          <a:xfrm>
            <a:off x="6799384" y="6208025"/>
            <a:ext cx="1828800" cy="584775"/>
          </a:xfrm>
          <a:prstGeom prst="rect">
            <a:avLst/>
          </a:prstGeom>
        </p:spPr>
        <p:txBody>
          <a:bodyPr wrap="square">
            <a:spAutoFit/>
          </a:bodyPr>
          <a:lstStyle/>
          <a:p>
            <a:pPr algn="r" fontAlgn="ctr"/>
            <a:r>
              <a:rPr lang="en-US" sz="1600" b="1" dirty="0">
                <a:solidFill>
                  <a:schemeClr val="accent3">
                    <a:lumMod val="75000"/>
                  </a:schemeClr>
                </a:solidFill>
                <a:latin typeface="+mn-lt"/>
                <a:ea typeface="Arial Unicode MS" panose="020B0604020202020204" pitchFamily="34" charset="-128"/>
                <a:cs typeface="Arial Unicode MS" panose="020B0604020202020204" pitchFamily="34" charset="-128"/>
              </a:rPr>
              <a:t>Green: achieved</a:t>
            </a:r>
          </a:p>
          <a:p>
            <a:pPr algn="r" fontAlgn="ctr"/>
            <a:r>
              <a:rPr lang="en-US" sz="1600" b="1" dirty="0">
                <a:solidFill>
                  <a:srgbClr val="FF0000"/>
                </a:solidFill>
                <a:latin typeface="+mn-lt"/>
                <a:ea typeface="Arial Unicode MS" panose="020B0604020202020204" pitchFamily="34" charset="-128"/>
                <a:cs typeface="Arial Unicode MS" panose="020B0604020202020204" pitchFamily="34" charset="-128"/>
              </a:rPr>
              <a:t>Red: not achieved</a:t>
            </a:r>
            <a:endParaRPr lang="en-US" sz="1600" b="1" dirty="0">
              <a:solidFill>
                <a:srgbClr val="000000"/>
              </a:solidFill>
              <a:latin typeface="+mn-lt"/>
              <a:ea typeface="Arial Unicode MS" panose="020B0604020202020204" pitchFamily="34" charset="-128"/>
              <a:cs typeface="Arial Unicode MS" panose="020B0604020202020204" pitchFamily="34" charset="-128"/>
            </a:endParaRPr>
          </a:p>
        </p:txBody>
      </p:sp>
      <p:sp>
        <p:nvSpPr>
          <p:cNvPr id="8" name="TextBox 7"/>
          <p:cNvSpPr txBox="1"/>
          <p:nvPr/>
        </p:nvSpPr>
        <p:spPr>
          <a:xfrm>
            <a:off x="1219200" y="1511980"/>
            <a:ext cx="7702537" cy="461665"/>
          </a:xfrm>
          <a:prstGeom prst="rect">
            <a:avLst/>
          </a:prstGeom>
          <a:noFill/>
        </p:spPr>
        <p:txBody>
          <a:bodyPr wrap="square" rtlCol="0">
            <a:spAutoFit/>
          </a:bodyPr>
          <a:lstStyle/>
          <a:p>
            <a:r>
              <a:rPr lang="en-GB" sz="2400" dirty="0" smtClean="0"/>
              <a:t>Cluster1. </a:t>
            </a:r>
            <a:r>
              <a:rPr lang="en-GB" sz="2400" dirty="0"/>
              <a:t>Evaluate Health Constraints and Threats</a:t>
            </a:r>
            <a:endParaRPr lang="en-GB" sz="2400" dirty="0"/>
          </a:p>
        </p:txBody>
      </p:sp>
      <p:graphicFrame>
        <p:nvGraphicFramePr>
          <p:cNvPr id="9" name="Table 8"/>
          <p:cNvGraphicFramePr>
            <a:graphicFrameLocks noGrp="1"/>
          </p:cNvGraphicFramePr>
          <p:nvPr>
            <p:extLst>
              <p:ext uri="{D42A27DB-BD31-4B8C-83A1-F6EECF244321}">
                <p14:modId xmlns:p14="http://schemas.microsoft.com/office/powerpoint/2010/main" val="1764594464"/>
              </p:ext>
            </p:extLst>
          </p:nvPr>
        </p:nvGraphicFramePr>
        <p:xfrm>
          <a:off x="797553" y="2394635"/>
          <a:ext cx="7689955" cy="2686050"/>
        </p:xfrm>
        <a:graphic>
          <a:graphicData uri="http://schemas.openxmlformats.org/drawingml/2006/table">
            <a:tbl>
              <a:tblPr firstRow="1" firstCol="1" bandRow="1">
                <a:tableStyleId>{5C22544A-7EE6-4342-B048-85BDC9FD1C3A}</a:tableStyleId>
              </a:tblPr>
              <a:tblGrid>
                <a:gridCol w="3867137">
                  <a:extLst>
                    <a:ext uri="{9D8B030D-6E8A-4147-A177-3AD203B41FA5}">
                      <a16:colId xmlns:a16="http://schemas.microsoft.com/office/drawing/2014/main" xmlns="" val="20000"/>
                    </a:ext>
                  </a:extLst>
                </a:gridCol>
                <a:gridCol w="3822818">
                  <a:extLst>
                    <a:ext uri="{9D8B030D-6E8A-4147-A177-3AD203B41FA5}">
                      <a16:colId xmlns:a16="http://schemas.microsoft.com/office/drawing/2014/main" xmlns="" val="20001"/>
                    </a:ext>
                  </a:extLst>
                </a:gridCol>
              </a:tblGrid>
              <a:tr h="428625">
                <a:tc>
                  <a:txBody>
                    <a:bodyPr/>
                    <a:lstStyle/>
                    <a:p>
                      <a:pPr>
                        <a:spcAft>
                          <a:spcPts val="0"/>
                        </a:spcAft>
                      </a:pPr>
                      <a:r>
                        <a:rPr lang="en-GB" sz="1200" dirty="0">
                          <a:effectLst/>
                          <a:latin typeface="+mn-lt"/>
                          <a:ea typeface="Calibri" charset="0"/>
                        </a:rPr>
                        <a:t>2017 Deliverables </a:t>
                      </a:r>
                    </a:p>
                  </a:txBody>
                  <a:tcPr marL="51435" marR="51435" marT="0" marB="0" anchor="ctr"/>
                </a:tc>
                <a:tc>
                  <a:txBody>
                    <a:bodyPr/>
                    <a:lstStyle/>
                    <a:p>
                      <a:pPr>
                        <a:spcAft>
                          <a:spcPts val="0"/>
                        </a:spcAft>
                      </a:pPr>
                      <a:endParaRPr lang="en-GB" sz="1200" b="1" dirty="0">
                        <a:solidFill>
                          <a:schemeClr val="bg1"/>
                        </a:solidFill>
                        <a:effectLst/>
                        <a:latin typeface="+mn-lt"/>
                        <a:ea typeface="Calibri" charset="0"/>
                      </a:endParaRPr>
                    </a:p>
                    <a:p>
                      <a:pPr>
                        <a:spcAft>
                          <a:spcPts val="0"/>
                        </a:spcAft>
                      </a:pPr>
                      <a:r>
                        <a:rPr lang="en-GB" sz="1200" b="1" dirty="0">
                          <a:solidFill>
                            <a:schemeClr val="bg1"/>
                          </a:solidFill>
                          <a:effectLst/>
                          <a:latin typeface="+mn-lt"/>
                          <a:ea typeface="Calibri" charset="0"/>
                        </a:rPr>
                        <a:t>Comments</a:t>
                      </a:r>
                    </a:p>
                  </a:txBody>
                  <a:tcPr marL="51435" marR="51435" marT="0" marB="0"/>
                </a:tc>
                <a:extLst>
                  <a:ext uri="{0D108BD9-81ED-4DB2-BD59-A6C34878D82A}">
                    <a16:rowId xmlns:a16="http://schemas.microsoft.com/office/drawing/2014/main" xmlns="" val="10000"/>
                  </a:ext>
                </a:extLst>
              </a:tr>
              <a:tr h="548640">
                <a:tc>
                  <a:txBody>
                    <a:bodyPr/>
                    <a:lstStyle/>
                    <a:p>
                      <a:pPr>
                        <a:spcAft>
                          <a:spcPts val="0"/>
                        </a:spcAft>
                      </a:pPr>
                      <a:r>
                        <a:rPr lang="en-GB" sz="1200" dirty="0">
                          <a:effectLst/>
                        </a:rPr>
                        <a:t>Protocols to identify site-specific disease priorities, taking gender into account harmonised, CN for global assessment</a:t>
                      </a:r>
                      <a:endParaRPr lang="en-GB" sz="900" dirty="0">
                        <a:effectLst/>
                        <a:latin typeface="Times New Roman" charset="0"/>
                        <a:ea typeface="Calibri" charset="0"/>
                      </a:endParaRPr>
                    </a:p>
                  </a:txBody>
                  <a:tcPr marL="51435" marR="51435" marT="0" marB="0" anchor="ctr"/>
                </a:tc>
                <a:tc>
                  <a:txBody>
                    <a:bodyPr/>
                    <a:lstStyle/>
                    <a:p>
                      <a:pPr>
                        <a:spcAft>
                          <a:spcPts val="0"/>
                        </a:spcAft>
                      </a:pPr>
                      <a:r>
                        <a:rPr lang="en-GB" sz="1200" b="0" dirty="0">
                          <a:solidFill>
                            <a:schemeClr val="tx1"/>
                          </a:solidFill>
                          <a:effectLst/>
                          <a:highlight>
                            <a:srgbClr val="FFFF00"/>
                          </a:highlight>
                        </a:rPr>
                        <a:t>Tools applied in new VCs (SLR in Vietnam, PE in Tunisia), linkages with Liverpool proposal on global burden assessment</a:t>
                      </a:r>
                      <a:endParaRPr lang="en-GB" sz="900" b="0" dirty="0">
                        <a:solidFill>
                          <a:schemeClr val="tx1"/>
                        </a:solidFill>
                        <a:effectLst/>
                        <a:latin typeface="Times New Roman" charset="0"/>
                        <a:ea typeface="Calibri" charset="0"/>
                      </a:endParaRPr>
                    </a:p>
                  </a:txBody>
                  <a:tcPr marL="51435" marR="51435" marT="0" marB="0"/>
                </a:tc>
                <a:extLst>
                  <a:ext uri="{0D108BD9-81ED-4DB2-BD59-A6C34878D82A}">
                    <a16:rowId xmlns:a16="http://schemas.microsoft.com/office/drawing/2014/main" xmlns="" val="10001"/>
                  </a:ext>
                </a:extLst>
              </a:tr>
              <a:tr h="428625">
                <a:tc>
                  <a:txBody>
                    <a:bodyPr/>
                    <a:lstStyle/>
                    <a:p>
                      <a:pPr>
                        <a:spcAft>
                          <a:spcPts val="0"/>
                        </a:spcAft>
                      </a:pPr>
                      <a:r>
                        <a:rPr lang="en-GB" sz="1200">
                          <a:effectLst/>
                        </a:rPr>
                        <a:t>Reports on sero-surveys,  publications</a:t>
                      </a:r>
                      <a:endParaRPr lang="en-GB" sz="900">
                        <a:effectLst/>
                        <a:latin typeface="Times New Roman" charset="0"/>
                        <a:ea typeface="Calibri" charset="0"/>
                      </a:endParaRPr>
                    </a:p>
                  </a:txBody>
                  <a:tcPr marL="51435" marR="51435" marT="0" marB="0" anchor="ctr"/>
                </a:tc>
                <a:tc>
                  <a:txBody>
                    <a:bodyPr/>
                    <a:lstStyle/>
                    <a:p>
                      <a:pPr>
                        <a:spcAft>
                          <a:spcPts val="0"/>
                        </a:spcAft>
                      </a:pPr>
                      <a:r>
                        <a:rPr lang="en-GB" sz="1200">
                          <a:effectLst/>
                          <a:highlight>
                            <a:srgbClr val="00FF00"/>
                          </a:highlight>
                        </a:rPr>
                        <a:t>On track for Ethiopia, Uganda and Vietnam</a:t>
                      </a:r>
                      <a:endParaRPr lang="en-GB" sz="900">
                        <a:effectLst/>
                        <a:latin typeface="Times New Roman" charset="0"/>
                        <a:ea typeface="Calibri" charset="0"/>
                      </a:endParaRPr>
                    </a:p>
                  </a:txBody>
                  <a:tcPr marL="51435" marR="51435" marT="0" marB="0"/>
                </a:tc>
                <a:extLst>
                  <a:ext uri="{0D108BD9-81ED-4DB2-BD59-A6C34878D82A}">
                    <a16:rowId xmlns:a16="http://schemas.microsoft.com/office/drawing/2014/main" xmlns="" val="10002"/>
                  </a:ext>
                </a:extLst>
              </a:tr>
              <a:tr h="1280160">
                <a:tc>
                  <a:txBody>
                    <a:bodyPr/>
                    <a:lstStyle/>
                    <a:p>
                      <a:pPr>
                        <a:spcAft>
                          <a:spcPts val="0"/>
                        </a:spcAft>
                      </a:pPr>
                      <a:r>
                        <a:rPr lang="en-GB" sz="1200" dirty="0">
                          <a:effectLst/>
                        </a:rPr>
                        <a:t>Report/draft papers on risks in target value chains, preliminary risk models/maps for ECF, ASF and PPR developed, protocol for gender sensitive modelling framework for ECF, ASF and PPR developed</a:t>
                      </a:r>
                      <a:endParaRPr lang="en-GB" sz="900" dirty="0">
                        <a:effectLst/>
                        <a:latin typeface="Times New Roman" charset="0"/>
                        <a:ea typeface="Calibri" charset="0"/>
                      </a:endParaRPr>
                    </a:p>
                  </a:txBody>
                  <a:tcPr marL="51435" marR="51435" marT="0" marB="0" anchor="ctr"/>
                </a:tc>
                <a:tc>
                  <a:txBody>
                    <a:bodyPr/>
                    <a:lstStyle/>
                    <a:p>
                      <a:pPr>
                        <a:spcAft>
                          <a:spcPts val="0"/>
                        </a:spcAft>
                      </a:pPr>
                      <a:r>
                        <a:rPr lang="en-GB" sz="1200" dirty="0">
                          <a:effectLst/>
                          <a:highlight>
                            <a:srgbClr val="FFFF00"/>
                          </a:highlight>
                        </a:rPr>
                        <a:t>Linkages with LAFS impact work defined and strategy for model development agreed: SIR epidemiological models for current and predicted situations for key diseases in different systems, to be </a:t>
                      </a:r>
                      <a:r>
                        <a:rPr lang="en-GB" sz="1200" dirty="0" err="1">
                          <a:effectLst/>
                          <a:highlight>
                            <a:srgbClr val="FFFF00"/>
                          </a:highlight>
                        </a:rPr>
                        <a:t>linkedd</a:t>
                      </a:r>
                      <a:r>
                        <a:rPr lang="en-GB" sz="1200" dirty="0">
                          <a:effectLst/>
                          <a:highlight>
                            <a:srgbClr val="FFFF00"/>
                          </a:highlight>
                        </a:rPr>
                        <a:t> to impact models (</a:t>
                      </a:r>
                      <a:r>
                        <a:rPr lang="en-GB" sz="1200" dirty="0">
                          <a:effectLst/>
                          <a:highlight>
                            <a:srgbClr val="00FF00"/>
                          </a:highlight>
                        </a:rPr>
                        <a:t>framework defined for pig VCs (Ethiopia, Uganda and Vietnam</a:t>
                      </a:r>
                      <a:r>
                        <a:rPr lang="en-GB" sz="1200" dirty="0">
                          <a:effectLst/>
                          <a:highlight>
                            <a:srgbClr val="FFFF00"/>
                          </a:highlight>
                        </a:rPr>
                        <a:t>), data compilation ongoing, funding for PPR modelling activities secured, ECF impact done in LAFS</a:t>
                      </a:r>
                    </a:p>
                  </a:txBody>
                  <a:tcPr marL="51435" marR="51435" marT="0" marB="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97317381"/>
      </p:ext>
    </p:extLst>
  </p:cSld>
  <p:clrMapOvr>
    <a:masterClrMapping/>
  </p:clrMapOvr>
  <p:transition spd="slow">
    <p:wipe di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721" y="2523053"/>
            <a:ext cx="3860557" cy="2894428"/>
          </a:xfrm>
          <a:prstGeom prst="rect">
            <a:avLst/>
          </a:prstGeom>
        </p:spPr>
      </p:pic>
      <p:sp>
        <p:nvSpPr>
          <p:cNvPr id="5" name="TextBox 4"/>
          <p:cNvSpPr txBox="1"/>
          <p:nvPr/>
        </p:nvSpPr>
        <p:spPr>
          <a:xfrm>
            <a:off x="1499016" y="2278505"/>
            <a:ext cx="786984" cy="646331"/>
          </a:xfrm>
          <a:prstGeom prst="rect">
            <a:avLst/>
          </a:prstGeom>
          <a:noFill/>
        </p:spPr>
        <p:txBody>
          <a:bodyPr wrap="square" rtlCol="0">
            <a:spAutoFit/>
          </a:bodyPr>
          <a:lstStyle/>
          <a:p>
            <a:endParaRPr lang="en-US" dirty="0"/>
          </a:p>
          <a:p>
            <a:endParaRPr lang="en-US" dirty="0" smtClean="0"/>
          </a:p>
        </p:txBody>
      </p:sp>
      <p:sp>
        <p:nvSpPr>
          <p:cNvPr id="8" name="TextBox 7"/>
          <p:cNvSpPr txBox="1"/>
          <p:nvPr/>
        </p:nvSpPr>
        <p:spPr>
          <a:xfrm>
            <a:off x="1371600" y="1638726"/>
            <a:ext cx="4962897" cy="523220"/>
          </a:xfrm>
          <a:prstGeom prst="rect">
            <a:avLst/>
          </a:prstGeom>
          <a:noFill/>
        </p:spPr>
        <p:txBody>
          <a:bodyPr wrap="none" rtlCol="0">
            <a:spAutoFit/>
          </a:bodyPr>
          <a:lstStyle/>
          <a:p>
            <a:r>
              <a:rPr lang="en-US" sz="2800" dirty="0" smtClean="0"/>
              <a:t>Cluster 1: </a:t>
            </a:r>
            <a:r>
              <a:rPr lang="en-US" sz="2800" dirty="0" smtClean="0"/>
              <a:t>Highlights from </a:t>
            </a:r>
            <a:r>
              <a:rPr lang="en-US" sz="2800" dirty="0" smtClean="0"/>
              <a:t>Tunisia</a:t>
            </a:r>
            <a:endParaRPr lang="en-US" sz="2800" dirty="0"/>
          </a:p>
        </p:txBody>
      </p:sp>
      <p:sp>
        <p:nvSpPr>
          <p:cNvPr id="9" name="TextBox 8"/>
          <p:cNvSpPr txBox="1"/>
          <p:nvPr/>
        </p:nvSpPr>
        <p:spPr>
          <a:xfrm>
            <a:off x="5029200" y="2362200"/>
            <a:ext cx="3352800" cy="3477875"/>
          </a:xfrm>
          <a:prstGeom prst="rect">
            <a:avLst/>
          </a:prstGeom>
          <a:noFill/>
        </p:spPr>
        <p:txBody>
          <a:bodyPr wrap="square" rtlCol="0">
            <a:spAutoFit/>
          </a:bodyPr>
          <a:lstStyle/>
          <a:p>
            <a:r>
              <a:rPr lang="en-US" dirty="0" smtClean="0"/>
              <a:t>-</a:t>
            </a:r>
            <a:r>
              <a:rPr lang="en-US" sz="2000" dirty="0" smtClean="0"/>
              <a:t>Tools </a:t>
            </a:r>
            <a:r>
              <a:rPr lang="en-US" sz="2000" dirty="0"/>
              <a:t>taught in training on participatory </a:t>
            </a:r>
            <a:r>
              <a:rPr lang="en-US" sz="2000" dirty="0" smtClean="0"/>
              <a:t>epidemiology </a:t>
            </a:r>
            <a:r>
              <a:rPr lang="en-US" sz="2000" dirty="0"/>
              <a:t>are being used to </a:t>
            </a:r>
            <a:r>
              <a:rPr lang="en-US" sz="2000" dirty="0" smtClean="0"/>
              <a:t>identify risk </a:t>
            </a:r>
            <a:r>
              <a:rPr lang="en-US" sz="2000" dirty="0"/>
              <a:t>hot spots related to transboundary </a:t>
            </a:r>
            <a:r>
              <a:rPr lang="en-US" sz="2000" dirty="0" smtClean="0"/>
              <a:t>movements of </a:t>
            </a:r>
            <a:r>
              <a:rPr lang="en-US" sz="2000" dirty="0"/>
              <a:t>small </a:t>
            </a:r>
            <a:r>
              <a:rPr lang="en-US" sz="2000" dirty="0" smtClean="0"/>
              <a:t>ruminants</a:t>
            </a:r>
          </a:p>
          <a:p>
            <a:r>
              <a:rPr lang="en-US" sz="2000" dirty="0" smtClean="0"/>
              <a:t>-In partnership with National vet school and national disease surveillance </a:t>
            </a:r>
            <a:r>
              <a:rPr lang="en-US" sz="2000" dirty="0" err="1" smtClean="0"/>
              <a:t>centre</a:t>
            </a:r>
            <a:r>
              <a:rPr lang="en-US" sz="2000" dirty="0" smtClean="0"/>
              <a:t>.</a:t>
            </a:r>
          </a:p>
          <a:p>
            <a:r>
              <a:rPr lang="en-US" sz="2000" dirty="0" smtClean="0"/>
              <a:t>- Complementing FF and Genetics flagship’s activities</a:t>
            </a:r>
          </a:p>
        </p:txBody>
      </p:sp>
    </p:spTree>
    <p:extLst>
      <p:ext uri="{BB962C8B-B14F-4D97-AF65-F5344CB8AC3E}">
        <p14:creationId xmlns:p14="http://schemas.microsoft.com/office/powerpoint/2010/main" val="1248256243"/>
      </p:ext>
    </p:extLst>
  </p:cSld>
  <p:clrMapOvr>
    <a:masterClrMapping/>
  </p:clrMapOvr>
  <p:transition spd="slow">
    <p:wipe di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943708" y="250522"/>
            <a:ext cx="7543800" cy="606669"/>
          </a:xfrm>
        </p:spPr>
        <p:txBody>
          <a:bodyPr/>
          <a:lstStyle/>
          <a:p>
            <a:r>
              <a:rPr lang="en-GB" b="1" dirty="0"/>
              <a:t>Progress update 2017</a:t>
            </a:r>
          </a:p>
        </p:txBody>
      </p:sp>
      <p:sp>
        <p:nvSpPr>
          <p:cNvPr id="5" name="Rectangle 4"/>
          <p:cNvSpPr/>
          <p:nvPr/>
        </p:nvSpPr>
        <p:spPr>
          <a:xfrm>
            <a:off x="6799384" y="6208025"/>
            <a:ext cx="1828800" cy="584775"/>
          </a:xfrm>
          <a:prstGeom prst="rect">
            <a:avLst/>
          </a:prstGeom>
        </p:spPr>
        <p:txBody>
          <a:bodyPr wrap="square">
            <a:spAutoFit/>
          </a:bodyPr>
          <a:lstStyle/>
          <a:p>
            <a:pPr algn="r" fontAlgn="ctr"/>
            <a:r>
              <a:rPr lang="en-US" sz="1600" b="1" dirty="0">
                <a:solidFill>
                  <a:schemeClr val="accent3">
                    <a:lumMod val="75000"/>
                  </a:schemeClr>
                </a:solidFill>
                <a:latin typeface="+mn-lt"/>
                <a:ea typeface="Arial Unicode MS" panose="020B0604020202020204" pitchFamily="34" charset="-128"/>
                <a:cs typeface="Arial Unicode MS" panose="020B0604020202020204" pitchFamily="34" charset="-128"/>
              </a:rPr>
              <a:t>Green: achieved</a:t>
            </a:r>
          </a:p>
          <a:p>
            <a:pPr algn="r" fontAlgn="ctr"/>
            <a:r>
              <a:rPr lang="en-US" sz="1600" b="1" dirty="0">
                <a:solidFill>
                  <a:srgbClr val="FF0000"/>
                </a:solidFill>
                <a:latin typeface="+mn-lt"/>
                <a:ea typeface="Arial Unicode MS" panose="020B0604020202020204" pitchFamily="34" charset="-128"/>
                <a:cs typeface="Arial Unicode MS" panose="020B0604020202020204" pitchFamily="34" charset="-128"/>
              </a:rPr>
              <a:t>Red: not achieved</a:t>
            </a:r>
            <a:endParaRPr lang="en-US" sz="1600" b="1" dirty="0">
              <a:solidFill>
                <a:srgbClr val="000000"/>
              </a:solidFill>
              <a:latin typeface="+mn-lt"/>
              <a:ea typeface="Arial Unicode MS" panose="020B0604020202020204" pitchFamily="34" charset="-128"/>
              <a:cs typeface="Arial Unicode MS" panose="020B0604020202020204" pitchFamily="34" charset="-128"/>
            </a:endParaRPr>
          </a:p>
        </p:txBody>
      </p:sp>
      <p:sp>
        <p:nvSpPr>
          <p:cNvPr id="8" name="TextBox 7"/>
          <p:cNvSpPr txBox="1"/>
          <p:nvPr/>
        </p:nvSpPr>
        <p:spPr>
          <a:xfrm>
            <a:off x="1219200" y="1511980"/>
            <a:ext cx="7702537" cy="461665"/>
          </a:xfrm>
          <a:prstGeom prst="rect">
            <a:avLst/>
          </a:prstGeom>
          <a:noFill/>
        </p:spPr>
        <p:txBody>
          <a:bodyPr wrap="square" rtlCol="0">
            <a:spAutoFit/>
          </a:bodyPr>
          <a:lstStyle/>
          <a:p>
            <a:r>
              <a:rPr lang="en-GB" sz="2400" dirty="0" smtClean="0"/>
              <a:t>Cluster 2. </a:t>
            </a:r>
            <a:r>
              <a:rPr lang="en-GB" sz="2400" dirty="0"/>
              <a:t>Improved Herd Health incl. drug use</a:t>
            </a:r>
            <a:endParaRPr lang="en-GB" sz="2400" dirty="0"/>
          </a:p>
        </p:txBody>
      </p:sp>
      <p:graphicFrame>
        <p:nvGraphicFramePr>
          <p:cNvPr id="7" name="Table 6"/>
          <p:cNvGraphicFramePr>
            <a:graphicFrameLocks noGrp="1"/>
          </p:cNvGraphicFramePr>
          <p:nvPr>
            <p:extLst>
              <p:ext uri="{D42A27DB-BD31-4B8C-83A1-F6EECF244321}">
                <p14:modId xmlns:p14="http://schemas.microsoft.com/office/powerpoint/2010/main" val="1158726553"/>
              </p:ext>
            </p:extLst>
          </p:nvPr>
        </p:nvGraphicFramePr>
        <p:xfrm>
          <a:off x="697044" y="2699680"/>
          <a:ext cx="7656226" cy="2847532"/>
        </p:xfrm>
        <a:graphic>
          <a:graphicData uri="http://schemas.openxmlformats.org/drawingml/2006/table">
            <a:tbl>
              <a:tblPr firstRow="1" firstCol="1" bandRow="1">
                <a:tableStyleId>{5C22544A-7EE6-4342-B048-85BDC9FD1C3A}</a:tableStyleId>
              </a:tblPr>
              <a:tblGrid>
                <a:gridCol w="5194202">
                  <a:extLst>
                    <a:ext uri="{9D8B030D-6E8A-4147-A177-3AD203B41FA5}">
                      <a16:colId xmlns="" xmlns:a16="http://schemas.microsoft.com/office/drawing/2014/main" val="20000"/>
                    </a:ext>
                  </a:extLst>
                </a:gridCol>
                <a:gridCol w="2462024">
                  <a:extLst>
                    <a:ext uri="{9D8B030D-6E8A-4147-A177-3AD203B41FA5}">
                      <a16:colId xmlns="" xmlns:a16="http://schemas.microsoft.com/office/drawing/2014/main" val="20001"/>
                    </a:ext>
                  </a:extLst>
                </a:gridCol>
              </a:tblGrid>
              <a:tr h="213094">
                <a:tc>
                  <a:txBody>
                    <a:bodyPr/>
                    <a:lstStyle/>
                    <a:p>
                      <a:pPr>
                        <a:spcAft>
                          <a:spcPts val="0"/>
                        </a:spcAft>
                      </a:pPr>
                      <a:r>
                        <a:rPr lang="en-GB" sz="1100">
                          <a:effectLst/>
                        </a:rPr>
                        <a:t>2017 deliverables</a:t>
                      </a:r>
                      <a:endParaRPr lang="en-GB" sz="1100">
                        <a:effectLst/>
                        <a:latin typeface="Calibri" charset="0"/>
                        <a:ea typeface="Calibri" charset="0"/>
                        <a:cs typeface="Times New Roman" charset="0"/>
                      </a:endParaRPr>
                    </a:p>
                  </a:txBody>
                  <a:tcPr marL="51435" marR="51435" marT="0" marB="0"/>
                </a:tc>
                <a:tc>
                  <a:txBody>
                    <a:bodyPr/>
                    <a:lstStyle/>
                    <a:p>
                      <a:pPr>
                        <a:spcAft>
                          <a:spcPts val="0"/>
                        </a:spcAft>
                      </a:pPr>
                      <a:r>
                        <a:rPr lang="en-GB" sz="1100">
                          <a:effectLst/>
                        </a:rPr>
                        <a:t>Comments</a:t>
                      </a:r>
                      <a:endParaRPr lang="en-GB" sz="1100">
                        <a:effectLst/>
                        <a:latin typeface="Calibri" charset="0"/>
                        <a:ea typeface="Calibri" charset="0"/>
                        <a:cs typeface="Times New Roman" charset="0"/>
                      </a:endParaRPr>
                    </a:p>
                  </a:txBody>
                  <a:tcPr marL="51435" marR="51435" marT="0" marB="0"/>
                </a:tc>
                <a:extLst>
                  <a:ext uri="{0D108BD9-81ED-4DB2-BD59-A6C34878D82A}">
                    <a16:rowId xmlns="" xmlns:a16="http://schemas.microsoft.com/office/drawing/2014/main" val="10000"/>
                  </a:ext>
                </a:extLst>
              </a:tr>
              <a:tr h="387995">
                <a:tc>
                  <a:txBody>
                    <a:bodyPr/>
                    <a:lstStyle/>
                    <a:p>
                      <a:pPr>
                        <a:spcAft>
                          <a:spcPts val="0"/>
                        </a:spcAft>
                      </a:pPr>
                      <a:r>
                        <a:rPr lang="en-GB" sz="1100" dirty="0">
                          <a:effectLst/>
                          <a:latin typeface="+mn-lt"/>
                        </a:rPr>
                        <a:t>Tool based on indicators (production, gender, youth, livelihoods) to evaluate /determine herd health packages in the Livestock CRP value chain developed.</a:t>
                      </a:r>
                      <a:endParaRPr lang="en-GB" sz="1100" dirty="0">
                        <a:effectLst/>
                        <a:latin typeface="+mn-lt"/>
                        <a:ea typeface="Calibri" charset="0"/>
                        <a:cs typeface="Times New Roman" charset="0"/>
                      </a:endParaRPr>
                    </a:p>
                  </a:txBody>
                  <a:tcPr marL="51435" marR="51435" marT="0" marB="0"/>
                </a:tc>
                <a:tc>
                  <a:txBody>
                    <a:bodyPr/>
                    <a:lstStyle/>
                    <a:p>
                      <a:pPr>
                        <a:spcAft>
                          <a:spcPts val="0"/>
                        </a:spcAft>
                      </a:pPr>
                      <a:r>
                        <a:rPr lang="en-GB" sz="1100" dirty="0">
                          <a:effectLst/>
                          <a:highlight>
                            <a:srgbClr val="FF0000"/>
                          </a:highlight>
                          <a:latin typeface="+mn-lt"/>
                        </a:rPr>
                        <a:t>Delayed due to lack of funding for SLU</a:t>
                      </a:r>
                    </a:p>
                    <a:p>
                      <a:pPr>
                        <a:spcAft>
                          <a:spcPts val="0"/>
                        </a:spcAft>
                      </a:pPr>
                      <a:r>
                        <a:rPr lang="en-GB" sz="1100" dirty="0">
                          <a:effectLst/>
                          <a:highlight>
                            <a:srgbClr val="FFFF00"/>
                          </a:highlight>
                          <a:latin typeface="+mn-lt"/>
                          <a:ea typeface="Calibri" charset="0"/>
                          <a:cs typeface="Times New Roman" charset="0"/>
                        </a:rPr>
                        <a:t>PhD plan developed for Uganda</a:t>
                      </a:r>
                    </a:p>
                  </a:txBody>
                  <a:tcPr marL="51435" marR="51435" marT="0" marB="0"/>
                </a:tc>
                <a:extLst>
                  <a:ext uri="{0D108BD9-81ED-4DB2-BD59-A6C34878D82A}">
                    <a16:rowId xmlns="" xmlns:a16="http://schemas.microsoft.com/office/drawing/2014/main" val="10001"/>
                  </a:ext>
                </a:extLst>
              </a:tr>
              <a:tr h="646659">
                <a:tc>
                  <a:txBody>
                    <a:bodyPr/>
                    <a:lstStyle/>
                    <a:p>
                      <a:pPr>
                        <a:spcAft>
                          <a:spcPts val="0"/>
                        </a:spcAft>
                      </a:pPr>
                      <a:r>
                        <a:rPr lang="en-GB" sz="1100" dirty="0">
                          <a:effectLst/>
                          <a:latin typeface="+mn-lt"/>
                        </a:rPr>
                        <a:t>Reports on testing of herd health packages (addressing biosecurity, infectious diseases and reproductive management constraints and assessments of feed and genetic shortcomings and antimicrobial use in dairy, pig and small ruminant systems).</a:t>
                      </a:r>
                    </a:p>
                    <a:p>
                      <a:pPr>
                        <a:spcAft>
                          <a:spcPts val="0"/>
                        </a:spcAft>
                      </a:pPr>
                      <a:r>
                        <a:rPr lang="en-GB" sz="1100" dirty="0">
                          <a:effectLst/>
                          <a:latin typeface="+mn-lt"/>
                        </a:rPr>
                        <a:t> </a:t>
                      </a:r>
                      <a:endParaRPr lang="en-GB" sz="1100" dirty="0">
                        <a:effectLst/>
                        <a:latin typeface="+mn-lt"/>
                        <a:ea typeface="Calibri" charset="0"/>
                        <a:cs typeface="Times New Roman" charset="0"/>
                      </a:endParaRPr>
                    </a:p>
                  </a:txBody>
                  <a:tcPr marL="51435" marR="51435" marT="0" marB="0"/>
                </a:tc>
                <a:tc>
                  <a:txBody>
                    <a:bodyPr/>
                    <a:lstStyle/>
                    <a:p>
                      <a:pPr>
                        <a:spcAft>
                          <a:spcPts val="0"/>
                        </a:spcAft>
                      </a:pPr>
                      <a:r>
                        <a:rPr lang="en-GB" sz="1100" dirty="0">
                          <a:effectLst/>
                          <a:highlight>
                            <a:srgbClr val="00FF00"/>
                          </a:highlight>
                          <a:latin typeface="+mn-lt"/>
                        </a:rPr>
                        <a:t>On track in Ethiopia and Uganda</a:t>
                      </a:r>
                      <a:r>
                        <a:rPr lang="en-GB" sz="1100" dirty="0">
                          <a:effectLst/>
                          <a:latin typeface="+mn-lt"/>
                        </a:rPr>
                        <a:t>, </a:t>
                      </a:r>
                      <a:r>
                        <a:rPr lang="en-GB" sz="1100" dirty="0">
                          <a:effectLst/>
                          <a:highlight>
                            <a:srgbClr val="FF0000"/>
                          </a:highlight>
                          <a:latin typeface="+mn-lt"/>
                        </a:rPr>
                        <a:t>not in Tanzania</a:t>
                      </a:r>
                      <a:r>
                        <a:rPr lang="en-GB" sz="1100" dirty="0">
                          <a:effectLst/>
                          <a:latin typeface="+mn-lt"/>
                        </a:rPr>
                        <a:t> </a:t>
                      </a:r>
                      <a:endParaRPr lang="en-GB" sz="1100" dirty="0">
                        <a:effectLst/>
                        <a:latin typeface="+mn-lt"/>
                        <a:ea typeface="Calibri" charset="0"/>
                        <a:cs typeface="Times New Roman" charset="0"/>
                      </a:endParaRPr>
                    </a:p>
                  </a:txBody>
                  <a:tcPr marL="51435" marR="51435" marT="0" marB="0"/>
                </a:tc>
                <a:extLst>
                  <a:ext uri="{0D108BD9-81ED-4DB2-BD59-A6C34878D82A}">
                    <a16:rowId xmlns="" xmlns:a16="http://schemas.microsoft.com/office/drawing/2014/main" val="10002"/>
                  </a:ext>
                </a:extLst>
              </a:tr>
              <a:tr h="646659">
                <a:tc>
                  <a:txBody>
                    <a:bodyPr/>
                    <a:lstStyle/>
                    <a:p>
                      <a:pPr>
                        <a:spcAft>
                          <a:spcPts val="0"/>
                        </a:spcAft>
                      </a:pPr>
                      <a:r>
                        <a:rPr lang="en-GB" sz="1100" dirty="0">
                          <a:effectLst/>
                          <a:latin typeface="+mn-lt"/>
                        </a:rPr>
                        <a:t>Training materials related to herd health produced</a:t>
                      </a:r>
                      <a:endParaRPr lang="en-GB" sz="1100" dirty="0">
                        <a:effectLst/>
                        <a:latin typeface="+mn-lt"/>
                        <a:ea typeface="Calibri" charset="0"/>
                        <a:cs typeface="Times New Roman" charset="0"/>
                      </a:endParaRPr>
                    </a:p>
                  </a:txBody>
                  <a:tcPr marL="51435" marR="51435" marT="0" marB="0"/>
                </a:tc>
                <a:tc>
                  <a:txBody>
                    <a:bodyPr/>
                    <a:lstStyle/>
                    <a:p>
                      <a:pPr>
                        <a:spcAft>
                          <a:spcPts val="0"/>
                        </a:spcAft>
                      </a:pPr>
                      <a:r>
                        <a:rPr lang="en-GB" sz="1100" dirty="0">
                          <a:solidFill>
                            <a:schemeClr val="tx1"/>
                          </a:solidFill>
                          <a:effectLst/>
                          <a:highlight>
                            <a:srgbClr val="00FF00"/>
                          </a:highlight>
                          <a:latin typeface="+mn-lt"/>
                        </a:rPr>
                        <a:t>On track for small ruminants in </a:t>
                      </a:r>
                      <a:r>
                        <a:rPr lang="en-GB" sz="1100" dirty="0" smtClean="0">
                          <a:solidFill>
                            <a:schemeClr val="tx1"/>
                          </a:solidFill>
                          <a:effectLst/>
                          <a:highlight>
                            <a:srgbClr val="00FF00"/>
                          </a:highlight>
                          <a:latin typeface="+mn-lt"/>
                        </a:rPr>
                        <a:t>Ethiopia. </a:t>
                      </a:r>
                      <a:r>
                        <a:rPr lang="en-GB" sz="1100" dirty="0" smtClean="0">
                          <a:solidFill>
                            <a:schemeClr val="dk1"/>
                          </a:solidFill>
                          <a:effectLst/>
                          <a:highlight>
                            <a:srgbClr val="00FF00"/>
                          </a:highlight>
                          <a:latin typeface="+mn-lt"/>
                        </a:rPr>
                        <a:t>In</a:t>
                      </a:r>
                      <a:r>
                        <a:rPr lang="en-GB" sz="1100" dirty="0" smtClean="0">
                          <a:effectLst/>
                          <a:highlight>
                            <a:srgbClr val="00FF00"/>
                          </a:highlight>
                          <a:latin typeface="+mn-lt"/>
                        </a:rPr>
                        <a:t> Uganda </a:t>
                      </a:r>
                      <a:r>
                        <a:rPr lang="en-GB" sz="1100" dirty="0">
                          <a:effectLst/>
                          <a:highlight>
                            <a:srgbClr val="00FF00"/>
                          </a:highlight>
                          <a:latin typeface="+mn-lt"/>
                        </a:rPr>
                        <a:t>evaluating the impact of training material used during L&amp;F</a:t>
                      </a:r>
                    </a:p>
                    <a:p>
                      <a:pPr>
                        <a:spcAft>
                          <a:spcPts val="0"/>
                        </a:spcAft>
                      </a:pPr>
                      <a:r>
                        <a:rPr lang="en-GB" sz="1100" dirty="0">
                          <a:effectLst/>
                          <a:latin typeface="+mn-lt"/>
                        </a:rPr>
                        <a:t> </a:t>
                      </a:r>
                      <a:endParaRPr lang="en-GB" sz="1100" dirty="0">
                        <a:effectLst/>
                        <a:latin typeface="+mn-lt"/>
                        <a:ea typeface="Calibri" charset="0"/>
                        <a:cs typeface="Times New Roman" charset="0"/>
                      </a:endParaRPr>
                    </a:p>
                  </a:txBody>
                  <a:tcPr marL="51435" marR="51435" marT="0" marB="0"/>
                </a:tc>
                <a:extLst>
                  <a:ext uri="{0D108BD9-81ED-4DB2-BD59-A6C34878D82A}">
                    <a16:rowId xmlns="" xmlns:a16="http://schemas.microsoft.com/office/drawing/2014/main" val="10003"/>
                  </a:ext>
                </a:extLst>
              </a:tr>
              <a:tr h="517328">
                <a:tc>
                  <a:txBody>
                    <a:bodyPr/>
                    <a:lstStyle/>
                    <a:p>
                      <a:pPr>
                        <a:spcAft>
                          <a:spcPts val="0"/>
                        </a:spcAft>
                      </a:pPr>
                      <a:r>
                        <a:rPr lang="en-GB" sz="1100" dirty="0">
                          <a:effectLst/>
                          <a:latin typeface="+mn-lt"/>
                        </a:rPr>
                        <a:t>Protocols to assess availability, use and KAP for antimicrobial/vet drug use developed (these will be gender/youth sensitive).</a:t>
                      </a:r>
                    </a:p>
                    <a:p>
                      <a:pPr>
                        <a:spcAft>
                          <a:spcPts val="0"/>
                        </a:spcAft>
                      </a:pPr>
                      <a:r>
                        <a:rPr lang="en-GB" sz="1100" dirty="0">
                          <a:effectLst/>
                          <a:latin typeface="+mn-lt"/>
                        </a:rPr>
                        <a:t> </a:t>
                      </a:r>
                      <a:endParaRPr lang="en-GB" sz="1100" dirty="0">
                        <a:effectLst/>
                        <a:latin typeface="+mn-lt"/>
                        <a:ea typeface="Calibri" charset="0"/>
                        <a:cs typeface="Times New Roman" charset="0"/>
                      </a:endParaRPr>
                    </a:p>
                  </a:txBody>
                  <a:tcPr marL="51435" marR="51435" marT="0" marB="0"/>
                </a:tc>
                <a:tc>
                  <a:txBody>
                    <a:bodyPr/>
                    <a:lstStyle/>
                    <a:p>
                      <a:pPr>
                        <a:spcAft>
                          <a:spcPts val="0"/>
                        </a:spcAft>
                      </a:pPr>
                      <a:r>
                        <a:rPr lang="en-GB" sz="1100">
                          <a:effectLst/>
                          <a:highlight>
                            <a:srgbClr val="00FF00"/>
                          </a:highlight>
                          <a:latin typeface="+mn-lt"/>
                        </a:rPr>
                        <a:t>On track, but delayed due to coordination with A4NH and others.</a:t>
                      </a:r>
                      <a:endParaRPr lang="en-GB" sz="1100">
                        <a:effectLst/>
                        <a:latin typeface="+mn-lt"/>
                      </a:endParaRPr>
                    </a:p>
                    <a:p>
                      <a:pPr>
                        <a:spcAft>
                          <a:spcPts val="0"/>
                        </a:spcAft>
                      </a:pPr>
                      <a:r>
                        <a:rPr lang="en-GB" sz="1100">
                          <a:effectLst/>
                          <a:latin typeface="+mn-lt"/>
                        </a:rPr>
                        <a:t> </a:t>
                      </a:r>
                      <a:endParaRPr lang="en-GB" sz="1100">
                        <a:effectLst/>
                        <a:latin typeface="+mn-lt"/>
                        <a:ea typeface="Calibri" charset="0"/>
                        <a:cs typeface="Times New Roman" charset="0"/>
                      </a:endParaRPr>
                    </a:p>
                  </a:txBody>
                  <a:tcPr marL="51435" marR="51435" marT="0" marB="0"/>
                </a:tc>
                <a:extLst>
                  <a:ext uri="{0D108BD9-81ED-4DB2-BD59-A6C34878D82A}">
                    <a16:rowId xmlns="" xmlns:a16="http://schemas.microsoft.com/office/drawing/2014/main" val="10004"/>
                  </a:ext>
                </a:extLst>
              </a:tr>
              <a:tr h="387995">
                <a:tc>
                  <a:txBody>
                    <a:bodyPr/>
                    <a:lstStyle/>
                    <a:p>
                      <a:pPr>
                        <a:spcAft>
                          <a:spcPts val="0"/>
                        </a:spcAft>
                      </a:pPr>
                      <a:r>
                        <a:rPr lang="en-GB" sz="1100" dirty="0">
                          <a:effectLst/>
                          <a:latin typeface="+mn-lt"/>
                        </a:rPr>
                        <a:t>KAP survey reports for 3 VCs.</a:t>
                      </a:r>
                      <a:endParaRPr lang="en-GB" sz="1100" dirty="0">
                        <a:effectLst/>
                        <a:latin typeface="+mn-lt"/>
                        <a:ea typeface="Calibri" charset="0"/>
                        <a:cs typeface="Times New Roman" charset="0"/>
                      </a:endParaRPr>
                    </a:p>
                  </a:txBody>
                  <a:tcPr marL="51435" marR="51435" marT="0" marB="0"/>
                </a:tc>
                <a:tc>
                  <a:txBody>
                    <a:bodyPr/>
                    <a:lstStyle/>
                    <a:p>
                      <a:pPr>
                        <a:spcAft>
                          <a:spcPts val="0"/>
                        </a:spcAft>
                      </a:pPr>
                      <a:r>
                        <a:rPr lang="en-GB" sz="1100" dirty="0">
                          <a:effectLst/>
                          <a:highlight>
                            <a:srgbClr val="00FF00"/>
                          </a:highlight>
                          <a:latin typeface="+mn-lt"/>
                        </a:rPr>
                        <a:t>Delayed but testing on track for Ethiopia and Uganda</a:t>
                      </a:r>
                      <a:r>
                        <a:rPr lang="en-GB" sz="1100" dirty="0">
                          <a:effectLst/>
                          <a:latin typeface="+mn-lt"/>
                        </a:rPr>
                        <a:t>, </a:t>
                      </a:r>
                      <a:r>
                        <a:rPr lang="en-GB" sz="1100" dirty="0">
                          <a:effectLst/>
                          <a:highlight>
                            <a:srgbClr val="FFFF00"/>
                          </a:highlight>
                          <a:latin typeface="+mn-lt"/>
                        </a:rPr>
                        <a:t>maybe even Vietnam</a:t>
                      </a:r>
                      <a:r>
                        <a:rPr lang="en-GB" sz="1100" dirty="0">
                          <a:effectLst/>
                          <a:latin typeface="+mn-lt"/>
                        </a:rPr>
                        <a:t> </a:t>
                      </a:r>
                      <a:endParaRPr lang="en-GB" sz="1100" dirty="0">
                        <a:effectLst/>
                        <a:latin typeface="+mn-lt"/>
                        <a:ea typeface="Calibri" charset="0"/>
                        <a:cs typeface="Times New Roman" charset="0"/>
                      </a:endParaRPr>
                    </a:p>
                  </a:txBody>
                  <a:tcPr marL="51435" marR="51435" marT="0" marB="0"/>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199712724"/>
      </p:ext>
    </p:extLst>
  </p:cSld>
  <p:clrMapOvr>
    <a:masterClrMapping/>
  </p:clrMapOvr>
  <p:transition spd="slow">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828800"/>
            <a:ext cx="7696512" cy="4051670"/>
          </a:xfrm>
          <a:prstGeom prst="rect">
            <a:avLst/>
          </a:prstGeom>
        </p:spPr>
      </p:pic>
      <p:sp>
        <p:nvSpPr>
          <p:cNvPr id="11" name="TextBox 10"/>
          <p:cNvSpPr txBox="1"/>
          <p:nvPr/>
        </p:nvSpPr>
        <p:spPr>
          <a:xfrm>
            <a:off x="685800" y="6096000"/>
            <a:ext cx="9055463" cy="369332"/>
          </a:xfrm>
          <a:prstGeom prst="rect">
            <a:avLst/>
          </a:prstGeom>
          <a:noFill/>
        </p:spPr>
        <p:txBody>
          <a:bodyPr wrap="square" rtlCol="0">
            <a:spAutoFit/>
          </a:bodyPr>
          <a:lstStyle/>
          <a:p>
            <a:r>
              <a:rPr lang="en-US" dirty="0" smtClean="0"/>
              <a:t>The Animal </a:t>
            </a:r>
            <a:r>
              <a:rPr lang="en-US" dirty="0" smtClean="0"/>
              <a:t>Health </a:t>
            </a:r>
            <a:r>
              <a:rPr lang="en-US" dirty="0"/>
              <a:t>F</a:t>
            </a:r>
            <a:r>
              <a:rPr lang="en-US" dirty="0" smtClean="0"/>
              <a:t>lagship </a:t>
            </a:r>
            <a:r>
              <a:rPr lang="en-US" dirty="0" smtClean="0"/>
              <a:t>team in Nairobi, Nov 13, </a:t>
            </a:r>
            <a:r>
              <a:rPr lang="en-US" dirty="0" smtClean="0"/>
              <a:t>2017  (ILRI, SLU, ICARDA)</a:t>
            </a:r>
            <a:endParaRPr lang="en-US" dirty="0"/>
          </a:p>
        </p:txBody>
      </p:sp>
    </p:spTree>
    <p:extLst>
      <p:ext uri="{BB962C8B-B14F-4D97-AF65-F5344CB8AC3E}">
        <p14:creationId xmlns:p14="http://schemas.microsoft.com/office/powerpoint/2010/main" val="1610739323"/>
      </p:ext>
    </p:extLst>
  </p:cSld>
  <p:clrMapOvr>
    <a:masterClrMapping/>
  </p:clrMapOvr>
  <p:transition spd="slow">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419600" y="2514600"/>
            <a:ext cx="4343400" cy="4038600"/>
          </a:xfrm>
        </p:spPr>
        <p:txBody>
          <a:bodyPr>
            <a:normAutofit fontScale="47500" lnSpcReduction="20000"/>
          </a:bodyPr>
          <a:lstStyle/>
          <a:p>
            <a:pPr marL="571500" indent="-571500" algn="l">
              <a:buFont typeface="Arial" charset="0"/>
              <a:buChar char="•"/>
            </a:pPr>
            <a:r>
              <a:rPr lang="en-US" sz="5000" dirty="0" smtClean="0">
                <a:solidFill>
                  <a:schemeClr val="tx1"/>
                </a:solidFill>
              </a:rPr>
              <a:t>Refined and evaluated  </a:t>
            </a:r>
            <a:r>
              <a:rPr lang="en-US" sz="5000" dirty="0">
                <a:solidFill>
                  <a:schemeClr val="tx1"/>
                </a:solidFill>
              </a:rPr>
              <a:t>training material in Uganda and </a:t>
            </a:r>
            <a:r>
              <a:rPr lang="en-US" sz="5000" dirty="0" smtClean="0">
                <a:solidFill>
                  <a:schemeClr val="tx1"/>
                </a:solidFill>
              </a:rPr>
              <a:t>Ethiopia, </a:t>
            </a:r>
            <a:r>
              <a:rPr lang="en-US" sz="5000" dirty="0">
                <a:solidFill>
                  <a:schemeClr val="tx1"/>
                </a:solidFill>
              </a:rPr>
              <a:t>and </a:t>
            </a:r>
            <a:r>
              <a:rPr lang="en-US" sz="5000" dirty="0" smtClean="0">
                <a:solidFill>
                  <a:schemeClr val="tx1"/>
                </a:solidFill>
              </a:rPr>
              <a:t>digital </a:t>
            </a:r>
            <a:r>
              <a:rPr lang="en-US" sz="5000" dirty="0">
                <a:solidFill>
                  <a:schemeClr val="tx1"/>
                </a:solidFill>
              </a:rPr>
              <a:t>extension (IVR) to reach farmers in </a:t>
            </a:r>
            <a:r>
              <a:rPr lang="en-US" sz="5000" dirty="0" smtClean="0">
                <a:solidFill>
                  <a:schemeClr val="tx1"/>
                </a:solidFill>
              </a:rPr>
              <a:t>Uganda launched.</a:t>
            </a:r>
          </a:p>
          <a:p>
            <a:pPr marL="571500" indent="-571500" algn="l">
              <a:buFont typeface="Arial" charset="0"/>
              <a:buChar char="•"/>
            </a:pPr>
            <a:endParaRPr lang="en-US" sz="5000" dirty="0">
              <a:solidFill>
                <a:schemeClr val="tx1"/>
              </a:solidFill>
            </a:endParaRPr>
          </a:p>
          <a:p>
            <a:pPr marL="571500" indent="-571500" algn="l">
              <a:buFont typeface="Arial" charset="0"/>
              <a:buChar char="•"/>
            </a:pPr>
            <a:r>
              <a:rPr lang="en-US" sz="5000" dirty="0">
                <a:solidFill>
                  <a:schemeClr val="tx1"/>
                </a:solidFill>
              </a:rPr>
              <a:t>Impact </a:t>
            </a:r>
            <a:r>
              <a:rPr lang="en-US" sz="5000" dirty="0" smtClean="0">
                <a:solidFill>
                  <a:schemeClr val="tx1"/>
                </a:solidFill>
              </a:rPr>
              <a:t>assessment of </a:t>
            </a:r>
            <a:r>
              <a:rPr lang="en-US" sz="5000" dirty="0">
                <a:solidFill>
                  <a:schemeClr val="tx1"/>
                </a:solidFill>
              </a:rPr>
              <a:t>participatory training on biosecurity protocols on the knowledge, attitudes and practices of smallholder pig farmers in </a:t>
            </a:r>
            <a:r>
              <a:rPr lang="en-US" sz="5000" dirty="0" smtClean="0">
                <a:solidFill>
                  <a:schemeClr val="tx1"/>
                </a:solidFill>
              </a:rPr>
              <a:t>Uganda.</a:t>
            </a:r>
            <a:endParaRPr lang="en-US" sz="5000" dirty="0">
              <a:solidFill>
                <a:schemeClr val="tx1"/>
              </a:solidFill>
            </a:endParaRPr>
          </a:p>
          <a:p>
            <a:endParaRPr lang="en-US" dirty="0"/>
          </a:p>
        </p:txBody>
      </p:sp>
      <p:pic>
        <p:nvPicPr>
          <p:cNvPr id="3" name="Picture 2"/>
          <p:cNvPicPr>
            <a:picLocks noChangeAspect="1"/>
          </p:cNvPicPr>
          <p:nvPr/>
        </p:nvPicPr>
        <p:blipFill>
          <a:blip r:embed="rId2"/>
          <a:stretch>
            <a:fillRect/>
          </a:stretch>
        </p:blipFill>
        <p:spPr>
          <a:xfrm>
            <a:off x="457200" y="2514600"/>
            <a:ext cx="3810000" cy="2857500"/>
          </a:xfrm>
          <a:prstGeom prst="rect">
            <a:avLst/>
          </a:prstGeom>
        </p:spPr>
      </p:pic>
      <p:sp>
        <p:nvSpPr>
          <p:cNvPr id="6" name="TextBox 5"/>
          <p:cNvSpPr txBox="1"/>
          <p:nvPr/>
        </p:nvSpPr>
        <p:spPr>
          <a:xfrm>
            <a:off x="1828800" y="1857375"/>
            <a:ext cx="5342745" cy="523220"/>
          </a:xfrm>
          <a:prstGeom prst="rect">
            <a:avLst/>
          </a:prstGeom>
          <a:noFill/>
        </p:spPr>
        <p:txBody>
          <a:bodyPr wrap="none" rtlCol="0">
            <a:spAutoFit/>
          </a:bodyPr>
          <a:lstStyle/>
          <a:p>
            <a:r>
              <a:rPr lang="en-US" sz="2800" dirty="0"/>
              <a:t>Cluster </a:t>
            </a:r>
            <a:r>
              <a:rPr lang="en-US" sz="2800" dirty="0" smtClean="0"/>
              <a:t>2: Highlights from the herds</a:t>
            </a:r>
            <a:endParaRPr lang="en-US" sz="2800" dirty="0"/>
          </a:p>
        </p:txBody>
      </p:sp>
    </p:spTree>
    <p:extLst>
      <p:ext uri="{BB962C8B-B14F-4D97-AF65-F5344CB8AC3E}">
        <p14:creationId xmlns:p14="http://schemas.microsoft.com/office/powerpoint/2010/main" val="842348518"/>
      </p:ext>
    </p:extLst>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24400" y="3276600"/>
            <a:ext cx="3505200" cy="2438400"/>
          </a:xfrm>
        </p:spPr>
        <p:txBody>
          <a:bodyPr>
            <a:normAutofit lnSpcReduction="10000"/>
          </a:bodyPr>
          <a:lstStyle/>
          <a:p>
            <a:pPr algn="l"/>
            <a:r>
              <a:rPr lang="en-US" sz="2400" dirty="0" smtClean="0">
                <a:solidFill>
                  <a:schemeClr val="tx1"/>
                </a:solidFill>
              </a:rPr>
              <a:t>Protocol for monitoring Knowledge, Attitudes and Practices (KAP) among farmers in LMICs regarding antimicrobials established after wide international consultation</a:t>
            </a:r>
            <a:endParaRPr lang="en-US" sz="2400" dirty="0">
              <a:solidFill>
                <a:schemeClr val="tx1"/>
              </a:solidFill>
            </a:endParaRPr>
          </a:p>
        </p:txBody>
      </p:sp>
      <p:sp>
        <p:nvSpPr>
          <p:cNvPr id="6" name="TextBox 5"/>
          <p:cNvSpPr txBox="1"/>
          <p:nvPr/>
        </p:nvSpPr>
        <p:spPr>
          <a:xfrm>
            <a:off x="1828800" y="1857375"/>
            <a:ext cx="4227889" cy="523220"/>
          </a:xfrm>
          <a:prstGeom prst="rect">
            <a:avLst/>
          </a:prstGeom>
          <a:noFill/>
        </p:spPr>
        <p:txBody>
          <a:bodyPr wrap="none" rtlCol="0">
            <a:spAutoFit/>
          </a:bodyPr>
          <a:lstStyle/>
          <a:p>
            <a:r>
              <a:rPr lang="en-US" sz="2800" dirty="0"/>
              <a:t>Cluster </a:t>
            </a:r>
            <a:r>
              <a:rPr lang="en-US" sz="2800" dirty="0" smtClean="0"/>
              <a:t>2: Another Highlight</a:t>
            </a:r>
            <a:endParaRPr lang="en-US" sz="2800" dirty="0"/>
          </a:p>
        </p:txBody>
      </p:sp>
      <p:pic>
        <p:nvPicPr>
          <p:cNvPr id="7" name="Picture 6"/>
          <p:cNvPicPr>
            <a:picLocks noChangeAspect="1"/>
          </p:cNvPicPr>
          <p:nvPr/>
        </p:nvPicPr>
        <p:blipFill>
          <a:blip r:embed="rId2"/>
          <a:stretch>
            <a:fillRect/>
          </a:stretch>
        </p:blipFill>
        <p:spPr>
          <a:xfrm>
            <a:off x="609600" y="3429000"/>
            <a:ext cx="3791533" cy="2133600"/>
          </a:xfrm>
          <a:prstGeom prst="rect">
            <a:avLst/>
          </a:prstGeom>
          <a:effectLst>
            <a:softEdge rad="31750"/>
          </a:effectLst>
        </p:spPr>
      </p:pic>
    </p:spTree>
    <p:extLst>
      <p:ext uri="{BB962C8B-B14F-4D97-AF65-F5344CB8AC3E}">
        <p14:creationId xmlns:p14="http://schemas.microsoft.com/office/powerpoint/2010/main" val="30236856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943708" y="250522"/>
            <a:ext cx="7543800" cy="606669"/>
          </a:xfrm>
        </p:spPr>
        <p:txBody>
          <a:bodyPr/>
          <a:lstStyle/>
          <a:p>
            <a:r>
              <a:rPr lang="en-GB" b="1" dirty="0"/>
              <a:t>Progress update 2017</a:t>
            </a:r>
          </a:p>
        </p:txBody>
      </p:sp>
      <p:sp>
        <p:nvSpPr>
          <p:cNvPr id="5" name="Rectangle 4"/>
          <p:cNvSpPr/>
          <p:nvPr/>
        </p:nvSpPr>
        <p:spPr>
          <a:xfrm>
            <a:off x="6799384" y="6208025"/>
            <a:ext cx="1828800" cy="584775"/>
          </a:xfrm>
          <a:prstGeom prst="rect">
            <a:avLst/>
          </a:prstGeom>
        </p:spPr>
        <p:txBody>
          <a:bodyPr wrap="square">
            <a:spAutoFit/>
          </a:bodyPr>
          <a:lstStyle/>
          <a:p>
            <a:pPr algn="r" fontAlgn="ctr"/>
            <a:r>
              <a:rPr lang="en-US" sz="1600" b="1" dirty="0">
                <a:solidFill>
                  <a:schemeClr val="accent3">
                    <a:lumMod val="75000"/>
                  </a:schemeClr>
                </a:solidFill>
                <a:latin typeface="+mn-lt"/>
                <a:ea typeface="Arial Unicode MS" panose="020B0604020202020204" pitchFamily="34" charset="-128"/>
                <a:cs typeface="Arial Unicode MS" panose="020B0604020202020204" pitchFamily="34" charset="-128"/>
              </a:rPr>
              <a:t>Green: achieved</a:t>
            </a:r>
          </a:p>
          <a:p>
            <a:pPr algn="r" fontAlgn="ctr"/>
            <a:r>
              <a:rPr lang="en-US" sz="1600" b="1" dirty="0">
                <a:solidFill>
                  <a:srgbClr val="FF0000"/>
                </a:solidFill>
                <a:latin typeface="+mn-lt"/>
                <a:ea typeface="Arial Unicode MS" panose="020B0604020202020204" pitchFamily="34" charset="-128"/>
                <a:cs typeface="Arial Unicode MS" panose="020B0604020202020204" pitchFamily="34" charset="-128"/>
              </a:rPr>
              <a:t>Red: not achieved</a:t>
            </a:r>
            <a:endParaRPr lang="en-US" sz="1600" b="1" dirty="0">
              <a:solidFill>
                <a:srgbClr val="000000"/>
              </a:solidFill>
              <a:latin typeface="+mn-lt"/>
              <a:ea typeface="Arial Unicode MS" panose="020B0604020202020204" pitchFamily="34" charset="-128"/>
              <a:cs typeface="Arial Unicode MS" panose="020B0604020202020204" pitchFamily="34" charset="-128"/>
            </a:endParaRPr>
          </a:p>
        </p:txBody>
      </p:sp>
      <p:graphicFrame>
        <p:nvGraphicFramePr>
          <p:cNvPr id="6" name="Table 5"/>
          <p:cNvGraphicFramePr>
            <a:graphicFrameLocks noGrp="1"/>
          </p:cNvGraphicFramePr>
          <p:nvPr>
            <p:extLst/>
          </p:nvPr>
        </p:nvGraphicFramePr>
        <p:xfrm>
          <a:off x="747845" y="2697392"/>
          <a:ext cx="7639152" cy="2855844"/>
        </p:xfrm>
        <a:graphic>
          <a:graphicData uri="http://schemas.openxmlformats.org/drawingml/2006/table">
            <a:tbl>
              <a:tblPr firstRow="1" firstCol="1" bandRow="1">
                <a:tableStyleId>{5C22544A-7EE6-4342-B048-85BDC9FD1C3A}</a:tableStyleId>
              </a:tblPr>
              <a:tblGrid>
                <a:gridCol w="6020215">
                  <a:extLst>
                    <a:ext uri="{9D8B030D-6E8A-4147-A177-3AD203B41FA5}">
                      <a16:colId xmlns="" xmlns:a16="http://schemas.microsoft.com/office/drawing/2014/main" val="20000"/>
                    </a:ext>
                  </a:extLst>
                </a:gridCol>
                <a:gridCol w="1618937">
                  <a:extLst>
                    <a:ext uri="{9D8B030D-6E8A-4147-A177-3AD203B41FA5}">
                      <a16:colId xmlns="" xmlns:a16="http://schemas.microsoft.com/office/drawing/2014/main" val="20001"/>
                    </a:ext>
                  </a:extLst>
                </a:gridCol>
              </a:tblGrid>
              <a:tr h="265728">
                <a:tc>
                  <a:txBody>
                    <a:bodyPr/>
                    <a:lstStyle/>
                    <a:p>
                      <a:pPr>
                        <a:spcAft>
                          <a:spcPts val="0"/>
                        </a:spcAft>
                      </a:pPr>
                      <a:r>
                        <a:rPr lang="en-GB" sz="1100">
                          <a:effectLst/>
                        </a:rPr>
                        <a:t>Deliverables 2017</a:t>
                      </a:r>
                      <a:endParaRPr lang="en-GB" sz="900">
                        <a:effectLst/>
                        <a:latin typeface="Times New Roman" charset="0"/>
                        <a:ea typeface="Calibri" charset="0"/>
                      </a:endParaRPr>
                    </a:p>
                  </a:txBody>
                  <a:tcPr marL="51435" marR="51435" marT="0" marB="0" anchor="ctr"/>
                </a:tc>
                <a:tc>
                  <a:txBody>
                    <a:bodyPr/>
                    <a:lstStyle/>
                    <a:p>
                      <a:pPr>
                        <a:spcAft>
                          <a:spcPts val="0"/>
                        </a:spcAft>
                      </a:pPr>
                      <a:r>
                        <a:rPr lang="en-GB" sz="1100">
                          <a:effectLst/>
                        </a:rPr>
                        <a:t>Comments</a:t>
                      </a:r>
                      <a:endParaRPr lang="en-GB" sz="900">
                        <a:effectLst/>
                        <a:latin typeface="Times New Roman" charset="0"/>
                        <a:ea typeface="Calibri" charset="0"/>
                      </a:endParaRPr>
                    </a:p>
                  </a:txBody>
                  <a:tcPr marL="51435" marR="51435" marT="0" marB="0" anchor="ctr"/>
                </a:tc>
                <a:extLst>
                  <a:ext uri="{0D108BD9-81ED-4DB2-BD59-A6C34878D82A}">
                    <a16:rowId xmlns="" xmlns:a16="http://schemas.microsoft.com/office/drawing/2014/main" val="10000"/>
                  </a:ext>
                </a:extLst>
              </a:tr>
              <a:tr h="251875">
                <a:tc>
                  <a:txBody>
                    <a:bodyPr/>
                    <a:lstStyle/>
                    <a:p>
                      <a:pPr>
                        <a:spcAft>
                          <a:spcPts val="0"/>
                        </a:spcAft>
                      </a:pPr>
                      <a:r>
                        <a:rPr lang="en-GB" sz="1100">
                          <a:effectLst/>
                        </a:rPr>
                        <a:t>Second generation lateral flow test for CBPP - publications / reports</a:t>
                      </a:r>
                      <a:endParaRPr lang="en-GB" sz="900">
                        <a:effectLst/>
                        <a:latin typeface="Times New Roman" charset="0"/>
                        <a:ea typeface="Calibri" charset="0"/>
                      </a:endParaRPr>
                    </a:p>
                  </a:txBody>
                  <a:tcPr marL="51435" marR="51435" marT="0" marB="0" anchor="ctr"/>
                </a:tc>
                <a:tc rowSpan="7">
                  <a:txBody>
                    <a:bodyPr/>
                    <a:lstStyle/>
                    <a:p>
                      <a:pPr>
                        <a:spcAft>
                          <a:spcPts val="0"/>
                        </a:spcAft>
                      </a:pPr>
                      <a:r>
                        <a:rPr lang="en-GB" sz="1100" dirty="0">
                          <a:solidFill>
                            <a:schemeClr val="tx1"/>
                          </a:solidFill>
                          <a:effectLst/>
                          <a:highlight>
                            <a:srgbClr val="00FF00"/>
                          </a:highlight>
                        </a:rPr>
                        <a:t>All </a:t>
                      </a:r>
                      <a:r>
                        <a:rPr lang="en-GB" sz="1100" dirty="0" smtClean="0">
                          <a:solidFill>
                            <a:schemeClr val="tx1"/>
                          </a:solidFill>
                          <a:effectLst/>
                          <a:highlight>
                            <a:srgbClr val="00FF00"/>
                          </a:highlight>
                        </a:rPr>
                        <a:t>on track, except</a:t>
                      </a:r>
                      <a:r>
                        <a:rPr lang="en-GB" sz="1100" baseline="0" dirty="0" smtClean="0">
                          <a:solidFill>
                            <a:schemeClr val="tx1"/>
                          </a:solidFill>
                          <a:effectLst/>
                          <a:highlight>
                            <a:srgbClr val="00FF00"/>
                          </a:highlight>
                        </a:rPr>
                        <a:t> due to logistical problems the PPR vaccines did not get to PANVAC until Nov. </a:t>
                      </a:r>
                      <a:r>
                        <a:rPr lang="en-GB" sz="1100" baseline="0" dirty="0" smtClean="0">
                          <a:effectLst/>
                          <a:highlight>
                            <a:srgbClr val="00FF00"/>
                          </a:highlight>
                        </a:rPr>
                        <a:t>Hence, their report on vaccine stability </a:t>
                      </a:r>
                      <a:r>
                        <a:rPr lang="en-GB" sz="1100" baseline="0" smtClean="0">
                          <a:effectLst/>
                          <a:highlight>
                            <a:srgbClr val="00FF00"/>
                          </a:highlight>
                        </a:rPr>
                        <a:t>will not </a:t>
                      </a:r>
                      <a:r>
                        <a:rPr lang="en-GB" sz="1100" baseline="0" dirty="0" smtClean="0">
                          <a:effectLst/>
                          <a:highlight>
                            <a:srgbClr val="00FF00"/>
                          </a:highlight>
                        </a:rPr>
                        <a:t>be available until Q1 2018. It remains </a:t>
                      </a:r>
                      <a:r>
                        <a:rPr lang="en-GB" sz="1100" dirty="0" smtClean="0">
                          <a:effectLst/>
                          <a:highlight>
                            <a:srgbClr val="00FF00"/>
                          </a:highlight>
                        </a:rPr>
                        <a:t>challenging </a:t>
                      </a:r>
                      <a:r>
                        <a:rPr lang="en-GB" sz="1100" dirty="0">
                          <a:effectLst/>
                          <a:highlight>
                            <a:srgbClr val="00FF00"/>
                          </a:highlight>
                        </a:rPr>
                        <a:t>to provide </a:t>
                      </a:r>
                      <a:r>
                        <a:rPr lang="en-GB" sz="1100" dirty="0" smtClean="0">
                          <a:effectLst/>
                          <a:highlight>
                            <a:srgbClr val="00FF00"/>
                          </a:highlight>
                        </a:rPr>
                        <a:t>evidence of annual</a:t>
                      </a:r>
                      <a:r>
                        <a:rPr lang="en-GB" sz="1100" baseline="0" dirty="0" smtClean="0">
                          <a:effectLst/>
                          <a:highlight>
                            <a:srgbClr val="00FF00"/>
                          </a:highlight>
                        </a:rPr>
                        <a:t> progress,</a:t>
                      </a:r>
                      <a:r>
                        <a:rPr lang="en-GB" sz="1100" dirty="0" smtClean="0">
                          <a:effectLst/>
                          <a:highlight>
                            <a:srgbClr val="00FF00"/>
                          </a:highlight>
                        </a:rPr>
                        <a:t> </a:t>
                      </a:r>
                      <a:r>
                        <a:rPr lang="en-GB" sz="1100" dirty="0">
                          <a:effectLst/>
                          <a:highlight>
                            <a:srgbClr val="00FF00"/>
                          </a:highlight>
                        </a:rPr>
                        <a:t>if </a:t>
                      </a:r>
                      <a:r>
                        <a:rPr lang="en-GB" sz="1100" dirty="0" smtClean="0">
                          <a:effectLst/>
                          <a:highlight>
                            <a:srgbClr val="00FF00"/>
                          </a:highlight>
                        </a:rPr>
                        <a:t>results</a:t>
                      </a:r>
                      <a:r>
                        <a:rPr lang="en-GB" sz="1100" baseline="0" dirty="0" smtClean="0">
                          <a:effectLst/>
                          <a:highlight>
                            <a:srgbClr val="00FF00"/>
                          </a:highlight>
                        </a:rPr>
                        <a:t> are n</a:t>
                      </a:r>
                      <a:r>
                        <a:rPr lang="en-GB" sz="1100" dirty="0" smtClean="0">
                          <a:effectLst/>
                          <a:highlight>
                            <a:srgbClr val="00FF00"/>
                          </a:highlight>
                        </a:rPr>
                        <a:t>ot </a:t>
                      </a:r>
                      <a:r>
                        <a:rPr lang="en-GB" sz="1100" dirty="0">
                          <a:effectLst/>
                          <a:highlight>
                            <a:srgbClr val="00FF00"/>
                          </a:highlight>
                        </a:rPr>
                        <a:t>published in scientific </a:t>
                      </a:r>
                      <a:r>
                        <a:rPr lang="en-GB" sz="1100" dirty="0" smtClean="0">
                          <a:effectLst/>
                          <a:highlight>
                            <a:srgbClr val="00FF00"/>
                          </a:highlight>
                        </a:rPr>
                        <a:t>journals. </a:t>
                      </a:r>
                      <a:endParaRPr lang="en-GB" sz="900" dirty="0">
                        <a:effectLst/>
                        <a:latin typeface="Times New Roman" charset="0"/>
                        <a:ea typeface="Calibri" charset="0"/>
                      </a:endParaRPr>
                    </a:p>
                  </a:txBody>
                  <a:tcPr marL="51435" marR="51435" marT="0" marB="0" anchor="ctr"/>
                </a:tc>
                <a:extLst>
                  <a:ext uri="{0D108BD9-81ED-4DB2-BD59-A6C34878D82A}">
                    <a16:rowId xmlns="" xmlns:a16="http://schemas.microsoft.com/office/drawing/2014/main" val="10001"/>
                  </a:ext>
                </a:extLst>
              </a:tr>
              <a:tr h="277063">
                <a:tc>
                  <a:txBody>
                    <a:bodyPr/>
                    <a:lstStyle/>
                    <a:p>
                      <a:pPr>
                        <a:spcAft>
                          <a:spcPts val="0"/>
                        </a:spcAft>
                      </a:pPr>
                      <a:r>
                        <a:rPr lang="en-GB" sz="1100">
                          <a:effectLst/>
                        </a:rPr>
                        <a:t>Small-scale CCPP sample collection from small ruminants - publications / reports</a:t>
                      </a:r>
                      <a:endParaRPr lang="en-GB" sz="90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2"/>
                  </a:ext>
                </a:extLst>
              </a:tr>
              <a:tr h="881563">
                <a:tc>
                  <a:txBody>
                    <a:bodyPr/>
                    <a:lstStyle/>
                    <a:p>
                      <a:pPr>
                        <a:spcAft>
                          <a:spcPts val="0"/>
                        </a:spcAft>
                      </a:pPr>
                      <a:r>
                        <a:rPr lang="en-GB" sz="1100" dirty="0">
                          <a:effectLst/>
                        </a:rPr>
                        <a:t>Report/blog on continued backstopping of ITM vaccine production at CTTBD.  Publications/blogs on the </a:t>
                      </a:r>
                      <a:r>
                        <a:rPr lang="en-GB" sz="1100" dirty="0" err="1">
                          <a:effectLst/>
                        </a:rPr>
                        <a:t>sporozoite</a:t>
                      </a:r>
                      <a:r>
                        <a:rPr lang="en-GB" sz="1100" dirty="0">
                          <a:effectLst/>
                        </a:rPr>
                        <a:t> proteome and antigens, immunity induced by the p67 </a:t>
                      </a:r>
                      <a:r>
                        <a:rPr lang="en-GB" sz="1100" dirty="0" err="1">
                          <a:effectLst/>
                        </a:rPr>
                        <a:t>sporozoite</a:t>
                      </a:r>
                      <a:r>
                        <a:rPr lang="en-GB" sz="1100" dirty="0">
                          <a:effectLst/>
                        </a:rPr>
                        <a:t> antigen, immunity induced by the Tp1 </a:t>
                      </a:r>
                      <a:r>
                        <a:rPr lang="en-GB" sz="1100" dirty="0" err="1">
                          <a:effectLst/>
                        </a:rPr>
                        <a:t>schizont</a:t>
                      </a:r>
                      <a:r>
                        <a:rPr lang="en-GB" sz="1100" dirty="0">
                          <a:effectLst/>
                        </a:rPr>
                        <a:t> antigen, immunogenicity of p67C in particulate forms.  A report/blog on novel approaches to antigen identification.</a:t>
                      </a:r>
                      <a:endParaRPr lang="en-GB" sz="900" dirty="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3"/>
                  </a:ext>
                </a:extLst>
              </a:tr>
              <a:tr h="289237">
                <a:tc>
                  <a:txBody>
                    <a:bodyPr/>
                    <a:lstStyle/>
                    <a:p>
                      <a:pPr>
                        <a:spcAft>
                          <a:spcPts val="0"/>
                        </a:spcAft>
                      </a:pPr>
                      <a:r>
                        <a:rPr lang="en-GB" sz="1100">
                          <a:effectLst/>
                        </a:rPr>
                        <a:t>Report/blog on attenuated CBPP and Mmc vaccine trials.</a:t>
                      </a:r>
                      <a:endParaRPr lang="en-GB" sz="90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4"/>
                  </a:ext>
                </a:extLst>
              </a:tr>
              <a:tr h="377813">
                <a:tc>
                  <a:txBody>
                    <a:bodyPr/>
                    <a:lstStyle/>
                    <a:p>
                      <a:pPr>
                        <a:spcAft>
                          <a:spcPts val="0"/>
                        </a:spcAft>
                      </a:pPr>
                      <a:r>
                        <a:rPr lang="en-GB" sz="1100" dirty="0">
                          <a:effectLst/>
                        </a:rPr>
                        <a:t>A physical collection of mutant CCPP strains (ILRI </a:t>
                      </a:r>
                      <a:r>
                        <a:rPr lang="en-GB" sz="1100" dirty="0" err="1">
                          <a:effectLst/>
                        </a:rPr>
                        <a:t>biorepositry</a:t>
                      </a:r>
                      <a:r>
                        <a:rPr lang="en-GB" sz="1100" dirty="0">
                          <a:effectLst/>
                        </a:rPr>
                        <a:t>). Report/blog on immunological parameters on candidate vaccine strains and a challenge model. </a:t>
                      </a:r>
                      <a:endParaRPr lang="en-GB" sz="900" dirty="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5"/>
                  </a:ext>
                </a:extLst>
              </a:tr>
              <a:tr h="230465">
                <a:tc>
                  <a:txBody>
                    <a:bodyPr/>
                    <a:lstStyle/>
                    <a:p>
                      <a:pPr>
                        <a:spcAft>
                          <a:spcPts val="0"/>
                        </a:spcAft>
                      </a:pPr>
                      <a:r>
                        <a:rPr lang="en-GB" sz="1100" dirty="0">
                          <a:solidFill>
                            <a:schemeClr val="bg1"/>
                          </a:solidFill>
                          <a:effectLst/>
                        </a:rPr>
                        <a:t>PANVAC report on vaccine formulations. </a:t>
                      </a:r>
                      <a:endParaRPr lang="en-GB" sz="900" dirty="0">
                        <a:solidFill>
                          <a:schemeClr val="bg1"/>
                        </a:solidFill>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6"/>
                  </a:ext>
                </a:extLst>
              </a:tr>
              <a:tr h="282100">
                <a:tc>
                  <a:txBody>
                    <a:bodyPr/>
                    <a:lstStyle/>
                    <a:p>
                      <a:pPr>
                        <a:spcAft>
                          <a:spcPts val="0"/>
                        </a:spcAft>
                      </a:pPr>
                      <a:r>
                        <a:rPr lang="en-GB" sz="1100" dirty="0">
                          <a:effectLst/>
                        </a:rPr>
                        <a:t>Report/blog on new antigens and swine MHC class I gene sequences, new tools for ASF research. </a:t>
                      </a:r>
                      <a:endParaRPr lang="en-GB" sz="900" dirty="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7"/>
                  </a:ext>
                </a:extLst>
              </a:tr>
            </a:tbl>
          </a:graphicData>
        </a:graphic>
      </p:graphicFrame>
      <p:sp>
        <p:nvSpPr>
          <p:cNvPr id="8" name="TextBox 7"/>
          <p:cNvSpPr txBox="1"/>
          <p:nvPr/>
        </p:nvSpPr>
        <p:spPr>
          <a:xfrm>
            <a:off x="1219200" y="1511980"/>
            <a:ext cx="7702537" cy="461665"/>
          </a:xfrm>
          <a:prstGeom prst="rect">
            <a:avLst/>
          </a:prstGeom>
          <a:noFill/>
        </p:spPr>
        <p:txBody>
          <a:bodyPr wrap="square" rtlCol="0">
            <a:spAutoFit/>
          </a:bodyPr>
          <a:lstStyle/>
          <a:p>
            <a:r>
              <a:rPr lang="en-GB" sz="2400" dirty="0" smtClean="0"/>
              <a:t>Cluster 3 Diagnostics/Vaccines </a:t>
            </a:r>
            <a:r>
              <a:rPr lang="en-GB" sz="2400" dirty="0"/>
              <a:t>for control programmes</a:t>
            </a:r>
            <a:endParaRPr lang="en-GB" sz="2400" dirty="0"/>
          </a:p>
        </p:txBody>
      </p:sp>
    </p:spTree>
    <p:extLst>
      <p:ext uri="{BB962C8B-B14F-4D97-AF65-F5344CB8AC3E}">
        <p14:creationId xmlns:p14="http://schemas.microsoft.com/office/powerpoint/2010/main" val="1371096716"/>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Publications\LOGO's\ILRI-logo-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750" y="6316133"/>
            <a:ext cx="444500" cy="4553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9" descr="P:\Logos\c\cgiar\cgiar_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6248400"/>
            <a:ext cx="364609" cy="43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extBox 2"/>
          <p:cNvSpPr txBox="1"/>
          <p:nvPr/>
        </p:nvSpPr>
        <p:spPr bwMode="auto">
          <a:xfrm>
            <a:off x="33924" y="3496799"/>
            <a:ext cx="9110076"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spAutoFit/>
          </a:bodyPr>
          <a:lstStyle/>
          <a:p>
            <a:pPr marL="457200" indent="-457200">
              <a:buFont typeface="Wingdings" charset="2"/>
              <a:buChar char="Ø"/>
            </a:pPr>
            <a:r>
              <a:rPr lang="en-US" sz="2400" dirty="0" smtClean="0"/>
              <a:t>We established an </a:t>
            </a:r>
            <a:r>
              <a:rPr lang="en-US" sz="2400" i="1" dirty="0" smtClean="0"/>
              <a:t>in </a:t>
            </a:r>
            <a:r>
              <a:rPr lang="en-US" sz="2400" i="1" dirty="0"/>
              <a:t>vivo </a:t>
            </a:r>
            <a:r>
              <a:rPr lang="en-US" sz="2400" dirty="0"/>
              <a:t>challenge model established </a:t>
            </a:r>
            <a:r>
              <a:rPr lang="en-US" sz="2400" dirty="0" smtClean="0"/>
              <a:t>with </a:t>
            </a:r>
            <a:r>
              <a:rPr lang="en-US" sz="2400" dirty="0"/>
              <a:t>ILRI181</a:t>
            </a:r>
            <a:r>
              <a:rPr lang="mr-IN" sz="2400" dirty="0"/>
              <a:t>–</a:t>
            </a:r>
            <a:r>
              <a:rPr lang="en-US" sz="2400" dirty="0"/>
              <a:t> a fast growing strain isolated </a:t>
            </a:r>
            <a:r>
              <a:rPr lang="en-US" sz="2400" dirty="0" smtClean="0"/>
              <a:t>2012 in Kenya</a:t>
            </a:r>
          </a:p>
          <a:p>
            <a:pPr marL="457200" indent="-457200">
              <a:buFont typeface="Wingdings" charset="2"/>
              <a:buChar char="Ø"/>
            </a:pPr>
            <a:r>
              <a:rPr lang="en-US" sz="2400" dirty="0" smtClean="0"/>
              <a:t>The challenge model causes 60% mortality and 100% morbidity (confirmed in second trial)</a:t>
            </a:r>
            <a:endParaRPr lang="en-US" sz="2400" dirty="0"/>
          </a:p>
          <a:p>
            <a:pPr marL="457200" indent="-457200">
              <a:buFont typeface="Wingdings" charset="2"/>
              <a:buChar char="Ø"/>
            </a:pPr>
            <a:r>
              <a:rPr lang="en-US" sz="2400" dirty="0" smtClean="0"/>
              <a:t>The vaccine efficacy of two </a:t>
            </a:r>
            <a:r>
              <a:rPr lang="en-US" sz="2400" dirty="0"/>
              <a:t>candidate </a:t>
            </a:r>
            <a:r>
              <a:rPr lang="en-US" sz="2400" dirty="0" smtClean="0"/>
              <a:t>live vaccine strains is currently being tested </a:t>
            </a:r>
            <a:endParaRPr lang="en-US" sz="2400" i="1"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0" y="1284597"/>
            <a:ext cx="2743200" cy="2147505"/>
          </a:xfrm>
          <a:prstGeom prst="rect">
            <a:avLst/>
          </a:prstGeom>
        </p:spPr>
      </p:pic>
      <p:sp>
        <p:nvSpPr>
          <p:cNvPr id="5" name="Rectangle 4"/>
          <p:cNvSpPr/>
          <p:nvPr/>
        </p:nvSpPr>
        <p:spPr>
          <a:xfrm>
            <a:off x="3657600" y="1371600"/>
            <a:ext cx="4572000" cy="1200328"/>
          </a:xfrm>
          <a:prstGeom prst="rect">
            <a:avLst/>
          </a:prstGeom>
        </p:spPr>
        <p:txBody>
          <a:bodyPr>
            <a:spAutoFit/>
          </a:bodyPr>
          <a:lstStyle/>
          <a:p>
            <a:pPr marL="285750" indent="-285750">
              <a:buFont typeface="Wingdings" charset="2"/>
              <a:buChar char="Ø"/>
            </a:pPr>
            <a:r>
              <a:rPr lang="en-US" sz="2400" dirty="0" smtClean="0"/>
              <a:t>Morbidity </a:t>
            </a:r>
            <a:r>
              <a:rPr lang="en-US" sz="2400" dirty="0"/>
              <a:t>⪳100%</a:t>
            </a:r>
          </a:p>
          <a:p>
            <a:pPr marL="285750" indent="-285750">
              <a:buFont typeface="Wingdings" charset="2"/>
              <a:buChar char="Ø"/>
            </a:pPr>
            <a:r>
              <a:rPr lang="en-US" sz="2400" dirty="0"/>
              <a:t>Mortality ⪳80%</a:t>
            </a:r>
          </a:p>
          <a:p>
            <a:pPr marL="285750" indent="-285750">
              <a:buFont typeface="Wingdings" charset="2"/>
              <a:buChar char="Ø"/>
            </a:pPr>
            <a:r>
              <a:rPr lang="en-US" sz="2400" dirty="0"/>
              <a:t>C</a:t>
            </a:r>
            <a:r>
              <a:rPr lang="en-US" sz="2400" dirty="0" smtClean="0"/>
              <a:t>ost estimate ~ </a:t>
            </a:r>
            <a:r>
              <a:rPr lang="en-US" sz="2400" dirty="0"/>
              <a:t>US$ 500 </a:t>
            </a:r>
            <a:r>
              <a:rPr lang="en-US" sz="2400" dirty="0" smtClean="0"/>
              <a:t>Million</a:t>
            </a:r>
            <a:endParaRPr lang="en-US" sz="2400" dirty="0"/>
          </a:p>
        </p:txBody>
      </p:sp>
      <p:sp>
        <p:nvSpPr>
          <p:cNvPr id="8" name="Title 7"/>
          <p:cNvSpPr>
            <a:spLocks noGrp="1"/>
          </p:cNvSpPr>
          <p:nvPr>
            <p:ph type="title"/>
          </p:nvPr>
        </p:nvSpPr>
        <p:spPr>
          <a:xfrm>
            <a:off x="457200" y="156001"/>
            <a:ext cx="8229600" cy="830997"/>
          </a:xfrm>
          <a:prstGeom prst="rect">
            <a:avLst/>
          </a:prstGeom>
        </p:spPr>
        <p:txBody>
          <a:bodyPr wrap="square">
            <a:spAutoFit/>
          </a:bodyPr>
          <a:lstStyle/>
          <a:p>
            <a:r>
              <a:rPr lang="en-US" sz="2400" b="1" dirty="0" smtClean="0">
                <a:solidFill>
                  <a:schemeClr val="tx1"/>
                </a:solidFill>
              </a:rPr>
              <a:t>Highlight # 1 from CoA3: Towards </a:t>
            </a:r>
            <a:r>
              <a:rPr lang="en-US" sz="2400" b="1" dirty="0">
                <a:solidFill>
                  <a:schemeClr val="tx1"/>
                </a:solidFill>
              </a:rPr>
              <a:t>a live attenuated vaccine for contagious caprine pleuropneumonia (CCPP)</a:t>
            </a:r>
          </a:p>
        </p:txBody>
      </p:sp>
    </p:spTree>
    <p:extLst>
      <p:ext uri="{BB962C8B-B14F-4D97-AF65-F5344CB8AC3E}">
        <p14:creationId xmlns:p14="http://schemas.microsoft.com/office/powerpoint/2010/main" val="148253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57" y="-76200"/>
            <a:ext cx="9051409" cy="1084945"/>
          </a:xfrm>
        </p:spPr>
        <p:txBody>
          <a:bodyPr>
            <a:normAutofit/>
          </a:bodyPr>
          <a:lstStyle/>
          <a:p>
            <a:r>
              <a:rPr lang="en-US" sz="2400" b="1" dirty="0" smtClean="0">
                <a:solidFill>
                  <a:schemeClr val="tx1"/>
                </a:solidFill>
              </a:rPr>
              <a:t>Highlight # 2 </a:t>
            </a:r>
            <a:r>
              <a:rPr lang="en-US" sz="2400" b="1" dirty="0">
                <a:solidFill>
                  <a:schemeClr val="tx1"/>
                </a:solidFill>
              </a:rPr>
              <a:t>from </a:t>
            </a:r>
            <a:r>
              <a:rPr lang="en-US" sz="2400" b="1" dirty="0" smtClean="0">
                <a:solidFill>
                  <a:schemeClr val="tx1"/>
                </a:solidFill>
              </a:rPr>
              <a:t>CoA 3: A </a:t>
            </a:r>
            <a:r>
              <a:rPr lang="en-US" sz="2400" b="1" dirty="0" smtClean="0">
                <a:solidFill>
                  <a:schemeClr val="tx1"/>
                </a:solidFill>
              </a:rPr>
              <a:t>novel </a:t>
            </a:r>
            <a:r>
              <a:rPr lang="en-US" sz="2400" b="1" dirty="0" smtClean="0">
                <a:solidFill>
                  <a:schemeClr val="tx1"/>
                </a:solidFill>
              </a:rPr>
              <a:t>cocktail ELISA </a:t>
            </a:r>
            <a:r>
              <a:rPr lang="en-US" sz="2400" b="1" dirty="0">
                <a:solidFill>
                  <a:schemeClr val="tx1"/>
                </a:solidFill>
              </a:rPr>
              <a:t>for </a:t>
            </a:r>
            <a:r>
              <a:rPr lang="en-US" sz="2400" b="1" dirty="0" smtClean="0">
                <a:solidFill>
                  <a:schemeClr val="tx1"/>
                </a:solidFill>
              </a:rPr>
              <a:t>contagious </a:t>
            </a:r>
            <a:r>
              <a:rPr lang="en-US" sz="2400" b="1" dirty="0" smtClean="0">
                <a:solidFill>
                  <a:schemeClr val="tx1"/>
                </a:solidFill>
              </a:rPr>
              <a:t>bovine </a:t>
            </a:r>
            <a:r>
              <a:rPr lang="en-US" sz="2400" b="1" dirty="0" smtClean="0">
                <a:solidFill>
                  <a:schemeClr val="tx1"/>
                </a:solidFill>
              </a:rPr>
              <a:t>pleuropneumonia (CBPP)</a:t>
            </a:r>
            <a:endParaRPr lang="en-US" sz="2400" b="1" dirty="0">
              <a:solidFill>
                <a:schemeClr val="tx1"/>
              </a:solidFill>
            </a:endParaRPr>
          </a:p>
        </p:txBody>
      </p:sp>
      <p:pic>
        <p:nvPicPr>
          <p:cNvPr id="10" name="Picture 9" descr="D:\Publications\LOGO's\ILRI-logo-small.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750" y="6316133"/>
            <a:ext cx="444500" cy="45530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 name="Picture 9" descr="P:\Logos\c\cgiar\cgiar_Log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86800" y="6248400"/>
            <a:ext cx="364609" cy="432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TextBox 2"/>
          <p:cNvSpPr txBox="1"/>
          <p:nvPr/>
        </p:nvSpPr>
        <p:spPr bwMode="auto">
          <a:xfrm>
            <a:off x="133293" y="4029787"/>
            <a:ext cx="8943516" cy="21236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spAutoFit/>
          </a:bodyPr>
          <a:lstStyle/>
          <a:p>
            <a:pPr marL="457200" indent="-457200">
              <a:buFont typeface="Wingdings" charset="2"/>
              <a:buChar char="Ø"/>
            </a:pPr>
            <a:r>
              <a:rPr lang="en-GB" sz="2200" dirty="0" smtClean="0"/>
              <a:t>17 </a:t>
            </a:r>
            <a:r>
              <a:rPr lang="en-GB" sz="2200" dirty="0"/>
              <a:t>antibody-inducing </a:t>
            </a:r>
            <a:r>
              <a:rPr lang="en-GB" sz="2200" i="1" dirty="0" err="1"/>
              <a:t>Mmm</a:t>
            </a:r>
            <a:r>
              <a:rPr lang="en-GB" sz="2200" dirty="0"/>
              <a:t> antigens reviewed </a:t>
            </a:r>
            <a:r>
              <a:rPr lang="en-GB" sz="2200" dirty="0" smtClean="0"/>
              <a:t>and </a:t>
            </a:r>
            <a:r>
              <a:rPr lang="en-GB" sz="2200" dirty="0"/>
              <a:t>a standardized cocktail ELISA protocol was </a:t>
            </a:r>
            <a:r>
              <a:rPr lang="en-GB" sz="2200" dirty="0" smtClean="0"/>
              <a:t>developed</a:t>
            </a:r>
            <a:r>
              <a:rPr lang="en-GB" sz="2200" dirty="0"/>
              <a:t>.</a:t>
            </a:r>
            <a:endParaRPr lang="en-US" sz="2200" dirty="0"/>
          </a:p>
          <a:p>
            <a:pPr marL="457200" indent="-457200">
              <a:buFont typeface="Wingdings" charset="2"/>
              <a:buChar char="Ø"/>
            </a:pPr>
            <a:r>
              <a:rPr lang="en-US" sz="2200" dirty="0" smtClean="0"/>
              <a:t>Diagnostic accuracy comparable to the OIE prescribed tests </a:t>
            </a:r>
            <a:endParaRPr lang="en-US" sz="2200" dirty="0"/>
          </a:p>
          <a:p>
            <a:pPr marL="457200" indent="-457200">
              <a:buFont typeface="Wingdings" charset="2"/>
              <a:buChar char="Ø"/>
            </a:pPr>
            <a:r>
              <a:rPr lang="en-GB" sz="2200" dirty="0" smtClean="0"/>
              <a:t>Commercialization of the cocktail ELISA has begun </a:t>
            </a:r>
          </a:p>
          <a:p>
            <a:pPr marL="457200" indent="-457200">
              <a:buFont typeface="Wingdings" charset="2"/>
              <a:buChar char="Ø"/>
            </a:pPr>
            <a:r>
              <a:rPr lang="en-GB" sz="2200" dirty="0" smtClean="0"/>
              <a:t>Lateral flow rapid ( &gt; 30 min) test for CBPP developed with private partner company (</a:t>
            </a:r>
            <a:r>
              <a:rPr lang="en-GB" sz="2200" dirty="0" err="1" smtClean="0"/>
              <a:t>Senova</a:t>
            </a:r>
            <a:r>
              <a:rPr lang="en-GB" sz="2200" dirty="0" smtClean="0"/>
              <a:t>, Germany)</a:t>
            </a:r>
            <a:endParaRPr lang="en-US" sz="2200" dirty="0"/>
          </a:p>
        </p:txBody>
      </p:sp>
      <p:sp>
        <p:nvSpPr>
          <p:cNvPr id="5" name="Rectangle 4"/>
          <p:cNvSpPr/>
          <p:nvPr/>
        </p:nvSpPr>
        <p:spPr>
          <a:xfrm>
            <a:off x="4876800" y="1395790"/>
            <a:ext cx="4572000" cy="1938992"/>
          </a:xfrm>
          <a:prstGeom prst="rect">
            <a:avLst/>
          </a:prstGeom>
        </p:spPr>
        <p:txBody>
          <a:bodyPr>
            <a:spAutoFit/>
          </a:bodyPr>
          <a:lstStyle/>
          <a:p>
            <a:r>
              <a:rPr lang="en-US" sz="2400" smtClean="0"/>
              <a:t>CBPP</a:t>
            </a:r>
            <a:r>
              <a:rPr lang="en-US" sz="2400" dirty="0" smtClean="0"/>
              <a:t>:</a:t>
            </a:r>
          </a:p>
          <a:p>
            <a:pPr marL="285750" indent="-285750">
              <a:buFont typeface="Wingdings" charset="2"/>
              <a:buChar char="Ø"/>
            </a:pPr>
            <a:r>
              <a:rPr lang="en-US" sz="2400" dirty="0" smtClean="0"/>
              <a:t>Mortality ⪳50%</a:t>
            </a:r>
          </a:p>
          <a:p>
            <a:pPr marL="285750" indent="-285750">
              <a:buFont typeface="Wingdings" charset="2"/>
              <a:buChar char="Ø"/>
            </a:pPr>
            <a:r>
              <a:rPr lang="en-US" sz="2400" dirty="0" smtClean="0"/>
              <a:t>90% reduction in milk yield</a:t>
            </a:r>
            <a:endParaRPr lang="en-US" sz="2400" dirty="0"/>
          </a:p>
          <a:p>
            <a:pPr marL="285750" indent="-285750">
              <a:buFont typeface="Wingdings" charset="2"/>
              <a:buChar char="Ø"/>
            </a:pPr>
            <a:r>
              <a:rPr lang="en-US" sz="2400" dirty="0"/>
              <a:t>C</a:t>
            </a:r>
            <a:r>
              <a:rPr lang="en-US" sz="2400" dirty="0" smtClean="0"/>
              <a:t>ost estimate ~ </a:t>
            </a:r>
            <a:r>
              <a:rPr lang="en-US" sz="2400" dirty="0"/>
              <a:t>US$ 2</a:t>
            </a:r>
            <a:r>
              <a:rPr lang="en-US" sz="2400" dirty="0" smtClean="0"/>
              <a:t> billion</a:t>
            </a:r>
          </a:p>
          <a:p>
            <a:pPr marL="285750" indent="-285750">
              <a:buFont typeface="Wingdings" charset="2"/>
              <a:buChar char="Ø"/>
            </a:pPr>
            <a:endParaRPr lang="en-US" sz="2400" dirty="0"/>
          </a:p>
        </p:txBody>
      </p:sp>
      <p:pic>
        <p:nvPicPr>
          <p:cNvPr id="6" name="Picture 5"/>
          <p:cNvPicPr>
            <a:picLocks noChangeAspect="1"/>
          </p:cNvPicPr>
          <p:nvPr/>
        </p:nvPicPr>
        <p:blipFill>
          <a:blip r:embed="rId5"/>
          <a:stretch>
            <a:fillRect/>
          </a:stretch>
        </p:blipFill>
        <p:spPr>
          <a:xfrm>
            <a:off x="228600" y="1219200"/>
            <a:ext cx="1569493" cy="1752600"/>
          </a:xfrm>
          <a:prstGeom prst="rect">
            <a:avLst/>
          </a:prstGeom>
        </p:spPr>
      </p:pic>
      <p:sp>
        <p:nvSpPr>
          <p:cNvPr id="7" name="TextBox 6"/>
          <p:cNvSpPr txBox="1"/>
          <p:nvPr/>
        </p:nvSpPr>
        <p:spPr bwMode="auto">
          <a:xfrm>
            <a:off x="-205633" y="3038197"/>
            <a:ext cx="2895600" cy="9643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spAutoFit/>
          </a:bodyPr>
          <a:lstStyle/>
          <a:p>
            <a:pPr algn="ctr"/>
            <a:r>
              <a:rPr lang="en-US" sz="1500" dirty="0" smtClean="0"/>
              <a:t>Occurrence  of CBPP in Africa 2010-2013 (</a:t>
            </a:r>
            <a:r>
              <a:rPr lang="en-US" sz="1500" dirty="0" err="1" smtClean="0"/>
              <a:t>Jores</a:t>
            </a:r>
            <a:r>
              <a:rPr lang="en-US" sz="1500" dirty="0" smtClean="0"/>
              <a:t> </a:t>
            </a:r>
            <a:r>
              <a:rPr lang="en-US" sz="1500" i="1" dirty="0" smtClean="0"/>
              <a:t>et al </a:t>
            </a:r>
            <a:r>
              <a:rPr lang="en-US" sz="1500" dirty="0" smtClean="0"/>
              <a:t>2013)</a:t>
            </a:r>
          </a:p>
          <a:p>
            <a:pPr algn="ctr">
              <a:lnSpc>
                <a:spcPts val="3200"/>
              </a:lnSpc>
            </a:pPr>
            <a:endParaRPr lang="en-US" sz="3000" dirty="0" smtClean="0"/>
          </a:p>
        </p:txBody>
      </p:sp>
      <p:pic>
        <p:nvPicPr>
          <p:cNvPr id="9" name="Picture 8" descr="Screen Shot 2017-11-22 at 2.29.07 PM.png"/>
          <p:cNvPicPr>
            <a:picLocks noChangeAspect="1"/>
          </p:cNvPicPr>
          <p:nvPr/>
        </p:nvPicPr>
        <p:blipFill rotWithShape="1">
          <a:blip r:embed="rId6">
            <a:extLst>
              <a:ext uri="{28A0092B-C50C-407E-A947-70E740481C1C}">
                <a14:useLocalDpi xmlns:a14="http://schemas.microsoft.com/office/drawing/2010/main" val="0"/>
              </a:ext>
            </a:extLst>
          </a:blip>
          <a:srcRect l="7207" t="6790" r="10899"/>
          <a:stretch/>
        </p:blipFill>
        <p:spPr>
          <a:xfrm>
            <a:off x="2819399" y="1295918"/>
            <a:ext cx="1697219" cy="1971385"/>
          </a:xfrm>
          <a:prstGeom prst="rect">
            <a:avLst/>
          </a:prstGeom>
        </p:spPr>
      </p:pic>
      <p:pic>
        <p:nvPicPr>
          <p:cNvPr id="12" name="Picture 11"/>
          <p:cNvPicPr>
            <a:picLocks noChangeAspect="1"/>
          </p:cNvPicPr>
          <p:nvPr/>
        </p:nvPicPr>
        <p:blipFill>
          <a:blip r:embed="rId7"/>
          <a:stretch>
            <a:fillRect/>
          </a:stretch>
        </p:blipFill>
        <p:spPr>
          <a:xfrm>
            <a:off x="15544800" y="7239000"/>
            <a:ext cx="7391400" cy="5562827"/>
          </a:xfrm>
          <a:prstGeom prst="rect">
            <a:avLst/>
          </a:prstGeom>
        </p:spPr>
      </p:pic>
      <p:pic>
        <p:nvPicPr>
          <p:cNvPr id="13" name="Picture 12"/>
          <p:cNvPicPr>
            <a:picLocks noChangeAspect="1"/>
          </p:cNvPicPr>
          <p:nvPr/>
        </p:nvPicPr>
        <p:blipFill>
          <a:blip r:embed="rId7"/>
          <a:stretch>
            <a:fillRect/>
          </a:stretch>
        </p:blipFill>
        <p:spPr>
          <a:xfrm>
            <a:off x="15697200" y="7391400"/>
            <a:ext cx="7391400" cy="5562827"/>
          </a:xfrm>
          <a:prstGeom prst="rect">
            <a:avLst/>
          </a:prstGeom>
        </p:spPr>
      </p:pic>
      <p:pic>
        <p:nvPicPr>
          <p:cNvPr id="14" name="Picture 13"/>
          <p:cNvPicPr>
            <a:picLocks noChangeAspect="1"/>
          </p:cNvPicPr>
          <p:nvPr/>
        </p:nvPicPr>
        <p:blipFill>
          <a:blip r:embed="rId7"/>
          <a:stretch>
            <a:fillRect/>
          </a:stretch>
        </p:blipFill>
        <p:spPr>
          <a:xfrm>
            <a:off x="15849600" y="7543800"/>
            <a:ext cx="7391400" cy="5562827"/>
          </a:xfrm>
          <a:prstGeom prst="rect">
            <a:avLst/>
          </a:prstGeom>
        </p:spPr>
      </p:pic>
      <p:pic>
        <p:nvPicPr>
          <p:cNvPr id="15" name="Picture 14"/>
          <p:cNvPicPr>
            <a:picLocks noChangeAspect="1"/>
          </p:cNvPicPr>
          <p:nvPr/>
        </p:nvPicPr>
        <p:blipFill>
          <a:blip r:embed="rId7"/>
          <a:stretch>
            <a:fillRect/>
          </a:stretch>
        </p:blipFill>
        <p:spPr>
          <a:xfrm>
            <a:off x="16002000" y="7696200"/>
            <a:ext cx="7391400" cy="5562827"/>
          </a:xfrm>
          <a:prstGeom prst="rect">
            <a:avLst/>
          </a:prstGeom>
        </p:spPr>
      </p:pic>
      <p:sp>
        <p:nvSpPr>
          <p:cNvPr id="16" name="TextBox 15"/>
          <p:cNvSpPr txBox="1"/>
          <p:nvPr/>
        </p:nvSpPr>
        <p:spPr bwMode="auto">
          <a:xfrm>
            <a:off x="2362200" y="3429000"/>
            <a:ext cx="2667000" cy="78483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spAutoFit/>
          </a:bodyPr>
          <a:lstStyle/>
          <a:p>
            <a:pPr algn="ctr"/>
            <a:r>
              <a:rPr lang="en-US" sz="1500" dirty="0" smtClean="0"/>
              <a:t>Lateral flow rapid test for CBPP</a:t>
            </a:r>
          </a:p>
          <a:p>
            <a:pPr algn="ctr"/>
            <a:endParaRPr lang="en-US" sz="3000" dirty="0" smtClean="0"/>
          </a:p>
        </p:txBody>
      </p:sp>
    </p:spTree>
    <p:extLst>
      <p:ext uri="{BB962C8B-B14F-4D97-AF65-F5344CB8AC3E}">
        <p14:creationId xmlns:p14="http://schemas.microsoft.com/office/powerpoint/2010/main" val="17323039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943708" y="250522"/>
            <a:ext cx="7543800" cy="606669"/>
          </a:xfrm>
        </p:spPr>
        <p:txBody>
          <a:bodyPr/>
          <a:lstStyle/>
          <a:p>
            <a:r>
              <a:rPr lang="en-GB" b="1" dirty="0"/>
              <a:t>Progress update 2017</a:t>
            </a:r>
          </a:p>
        </p:txBody>
      </p:sp>
      <p:sp>
        <p:nvSpPr>
          <p:cNvPr id="5" name="Rectangle 4"/>
          <p:cNvSpPr/>
          <p:nvPr/>
        </p:nvSpPr>
        <p:spPr>
          <a:xfrm>
            <a:off x="6799384" y="6208025"/>
            <a:ext cx="1828800" cy="584775"/>
          </a:xfrm>
          <a:prstGeom prst="rect">
            <a:avLst/>
          </a:prstGeom>
        </p:spPr>
        <p:txBody>
          <a:bodyPr wrap="square">
            <a:spAutoFit/>
          </a:bodyPr>
          <a:lstStyle/>
          <a:p>
            <a:pPr algn="r" fontAlgn="ctr"/>
            <a:r>
              <a:rPr lang="en-US" sz="1600" b="1" dirty="0">
                <a:solidFill>
                  <a:schemeClr val="accent3">
                    <a:lumMod val="75000"/>
                  </a:schemeClr>
                </a:solidFill>
                <a:latin typeface="+mn-lt"/>
                <a:ea typeface="Arial Unicode MS" panose="020B0604020202020204" pitchFamily="34" charset="-128"/>
                <a:cs typeface="Arial Unicode MS" panose="020B0604020202020204" pitchFamily="34" charset="-128"/>
              </a:rPr>
              <a:t>Green: achieved</a:t>
            </a:r>
          </a:p>
          <a:p>
            <a:pPr algn="r" fontAlgn="ctr"/>
            <a:r>
              <a:rPr lang="en-US" sz="1600" b="1" dirty="0">
                <a:solidFill>
                  <a:srgbClr val="FF0000"/>
                </a:solidFill>
                <a:latin typeface="+mn-lt"/>
                <a:ea typeface="Arial Unicode MS" panose="020B0604020202020204" pitchFamily="34" charset="-128"/>
                <a:cs typeface="Arial Unicode MS" panose="020B0604020202020204" pitchFamily="34" charset="-128"/>
              </a:rPr>
              <a:t>Red: not achieved</a:t>
            </a:r>
            <a:endParaRPr lang="en-US" sz="1600" b="1" dirty="0">
              <a:solidFill>
                <a:srgbClr val="000000"/>
              </a:solidFill>
              <a:latin typeface="+mn-lt"/>
              <a:ea typeface="Arial Unicode MS" panose="020B0604020202020204" pitchFamily="34" charset="-128"/>
              <a:cs typeface="Arial Unicode MS" panose="020B0604020202020204" pitchFamily="34" charset="-128"/>
            </a:endParaRPr>
          </a:p>
        </p:txBody>
      </p:sp>
      <p:graphicFrame>
        <p:nvGraphicFramePr>
          <p:cNvPr id="4" name="Table 3"/>
          <p:cNvGraphicFramePr>
            <a:graphicFrameLocks noGrp="1"/>
          </p:cNvGraphicFramePr>
          <p:nvPr>
            <p:extLst>
              <p:ext uri="{D42A27DB-BD31-4B8C-83A1-F6EECF244321}">
                <p14:modId xmlns:p14="http://schemas.microsoft.com/office/powerpoint/2010/main" val="500754931"/>
              </p:ext>
            </p:extLst>
          </p:nvPr>
        </p:nvGraphicFramePr>
        <p:xfrm>
          <a:off x="775741" y="2629257"/>
          <a:ext cx="7739610" cy="2934336"/>
        </p:xfrm>
        <a:graphic>
          <a:graphicData uri="http://schemas.openxmlformats.org/drawingml/2006/table">
            <a:tbl>
              <a:tblPr firstRow="1" firstCol="1" bandRow="1">
                <a:tableStyleId>{5C22544A-7EE6-4342-B048-85BDC9FD1C3A}</a:tableStyleId>
              </a:tblPr>
              <a:tblGrid>
                <a:gridCol w="5654878">
                  <a:extLst>
                    <a:ext uri="{9D8B030D-6E8A-4147-A177-3AD203B41FA5}">
                      <a16:colId xmlns="" xmlns:a16="http://schemas.microsoft.com/office/drawing/2014/main" val="20000"/>
                    </a:ext>
                  </a:extLst>
                </a:gridCol>
                <a:gridCol w="2084732">
                  <a:extLst>
                    <a:ext uri="{9D8B030D-6E8A-4147-A177-3AD203B41FA5}">
                      <a16:colId xmlns="" xmlns:a16="http://schemas.microsoft.com/office/drawing/2014/main" val="20001"/>
                    </a:ext>
                  </a:extLst>
                </a:gridCol>
              </a:tblGrid>
              <a:tr h="571500">
                <a:tc>
                  <a:txBody>
                    <a:bodyPr/>
                    <a:lstStyle/>
                    <a:p>
                      <a:pPr>
                        <a:spcAft>
                          <a:spcPts val="0"/>
                        </a:spcAft>
                      </a:pPr>
                      <a:r>
                        <a:rPr lang="en-GB" sz="1200">
                          <a:solidFill>
                            <a:schemeClr val="bg1"/>
                          </a:solidFill>
                          <a:effectLst/>
                        </a:rPr>
                        <a:t>Deliverables 2017</a:t>
                      </a:r>
                      <a:endParaRPr lang="en-GB" sz="900">
                        <a:solidFill>
                          <a:schemeClr val="bg1"/>
                        </a:solidFill>
                        <a:effectLst/>
                        <a:latin typeface="Times New Roman" charset="0"/>
                        <a:ea typeface="Calibri" charset="0"/>
                      </a:endParaRPr>
                    </a:p>
                  </a:txBody>
                  <a:tcPr marL="51435" marR="51435" marT="0" marB="0" anchor="ctr"/>
                </a:tc>
                <a:tc>
                  <a:txBody>
                    <a:bodyPr/>
                    <a:lstStyle/>
                    <a:p>
                      <a:pPr>
                        <a:spcAft>
                          <a:spcPts val="0"/>
                        </a:spcAft>
                      </a:pPr>
                      <a:r>
                        <a:rPr lang="en-GB" sz="1200">
                          <a:effectLst/>
                        </a:rPr>
                        <a:t>comments</a:t>
                      </a:r>
                      <a:endParaRPr lang="en-GB" sz="900">
                        <a:effectLst/>
                        <a:latin typeface="Times New Roman" charset="0"/>
                        <a:ea typeface="Calibri" charset="0"/>
                      </a:endParaRPr>
                    </a:p>
                  </a:txBody>
                  <a:tcPr marL="51435" marR="51435" marT="0" marB="0" anchor="ctr"/>
                </a:tc>
                <a:extLst>
                  <a:ext uri="{0D108BD9-81ED-4DB2-BD59-A6C34878D82A}">
                    <a16:rowId xmlns="" xmlns:a16="http://schemas.microsoft.com/office/drawing/2014/main" val="10000"/>
                  </a:ext>
                </a:extLst>
              </a:tr>
              <a:tr h="571500">
                <a:tc>
                  <a:txBody>
                    <a:bodyPr/>
                    <a:lstStyle/>
                    <a:p>
                      <a:pPr>
                        <a:spcAft>
                          <a:spcPts val="0"/>
                        </a:spcAft>
                      </a:pPr>
                      <a:r>
                        <a:rPr lang="en-GB" sz="1200" dirty="0">
                          <a:solidFill>
                            <a:schemeClr val="bg1"/>
                          </a:solidFill>
                          <a:effectLst/>
                        </a:rPr>
                        <a:t>Review paper/reports on available AH products, review of manufacturing capacity and delivery models focusing on women, report on use of innovation platforms to improve services (Ethiopia, Uganda, Vietnam, Tanzania, Kenya, Botswana, Mali)</a:t>
                      </a:r>
                      <a:endParaRPr lang="en-GB" sz="900" dirty="0">
                        <a:solidFill>
                          <a:schemeClr val="bg1"/>
                        </a:solidFill>
                        <a:effectLst/>
                        <a:latin typeface="Times New Roman" charset="0"/>
                        <a:ea typeface="Calibri" charset="0"/>
                      </a:endParaRPr>
                    </a:p>
                  </a:txBody>
                  <a:tcPr marL="51435" marR="51435" marT="0" marB="0" anchor="ctr"/>
                </a:tc>
                <a:tc>
                  <a:txBody>
                    <a:bodyPr/>
                    <a:lstStyle/>
                    <a:p>
                      <a:pPr>
                        <a:spcAft>
                          <a:spcPts val="0"/>
                        </a:spcAft>
                      </a:pPr>
                      <a:r>
                        <a:rPr lang="en-GB" sz="1200" dirty="0">
                          <a:solidFill>
                            <a:schemeClr val="tx1"/>
                          </a:solidFill>
                          <a:effectLst/>
                        </a:rPr>
                        <a:t>All on </a:t>
                      </a:r>
                      <a:r>
                        <a:rPr lang="en-GB" sz="1200" dirty="0" smtClean="0">
                          <a:solidFill>
                            <a:schemeClr val="tx1"/>
                          </a:solidFill>
                          <a:effectLst/>
                        </a:rPr>
                        <a:t>track</a:t>
                      </a:r>
                      <a:endParaRPr lang="en-GB" sz="900" dirty="0">
                        <a:solidFill>
                          <a:schemeClr val="tx1"/>
                        </a:solidFill>
                        <a:effectLst/>
                        <a:latin typeface="Times New Roman" charset="0"/>
                        <a:ea typeface="Calibri" charset="0"/>
                      </a:endParaRPr>
                    </a:p>
                  </a:txBody>
                  <a:tcPr marL="51435" marR="51435" marT="0" marB="0" anchor="ctr"/>
                </a:tc>
                <a:extLst>
                  <a:ext uri="{0D108BD9-81ED-4DB2-BD59-A6C34878D82A}">
                    <a16:rowId xmlns="" xmlns:a16="http://schemas.microsoft.com/office/drawing/2014/main" val="10001"/>
                  </a:ext>
                </a:extLst>
              </a:tr>
              <a:tr h="451295">
                <a:tc>
                  <a:txBody>
                    <a:bodyPr/>
                    <a:lstStyle/>
                    <a:p>
                      <a:pPr>
                        <a:spcAft>
                          <a:spcPts val="0"/>
                        </a:spcAft>
                      </a:pPr>
                      <a:r>
                        <a:rPr lang="en-GB" sz="1200" dirty="0">
                          <a:effectLst/>
                        </a:rPr>
                        <a:t> Report gender implications of ITM delivery  report on role of buffaloes (Tanzania and Kenya)</a:t>
                      </a:r>
                      <a:endParaRPr lang="en-GB" sz="900" dirty="0">
                        <a:effectLst/>
                        <a:latin typeface="Times New Roman" charset="0"/>
                        <a:ea typeface="Calibri" charset="0"/>
                      </a:endParaRPr>
                    </a:p>
                  </a:txBody>
                  <a:tcPr marL="51435" marR="51435" marT="0" marB="0" anchor="ctr"/>
                </a:tc>
                <a:tc>
                  <a:txBody>
                    <a:bodyPr/>
                    <a:lstStyle/>
                    <a:p>
                      <a:r>
                        <a:rPr lang="en-US" sz="1400" dirty="0"/>
                        <a:t>On </a:t>
                      </a:r>
                      <a:r>
                        <a:rPr lang="en-US" sz="1400" dirty="0" smtClean="0"/>
                        <a:t>track?</a:t>
                      </a:r>
                      <a:endParaRPr lang="en-US" sz="1400" dirty="0"/>
                    </a:p>
                  </a:txBody>
                  <a:tcPr marL="51435" marR="51435" marT="0" marB="0" anchor="ctr"/>
                </a:tc>
                <a:extLst>
                  <a:ext uri="{0D108BD9-81ED-4DB2-BD59-A6C34878D82A}">
                    <a16:rowId xmlns="" xmlns:a16="http://schemas.microsoft.com/office/drawing/2014/main" val="10002"/>
                  </a:ext>
                </a:extLst>
              </a:tr>
              <a:tr h="308801">
                <a:tc>
                  <a:txBody>
                    <a:bodyPr/>
                    <a:lstStyle/>
                    <a:p>
                      <a:pPr>
                        <a:spcAft>
                          <a:spcPts val="0"/>
                        </a:spcAft>
                      </a:pPr>
                      <a:r>
                        <a:rPr lang="en-GB" sz="1200">
                          <a:effectLst/>
                        </a:rPr>
                        <a:t>Increased vaccination coverage: Post-vaccination report 2016/17 (Mali )</a:t>
                      </a:r>
                      <a:endParaRPr lang="en-GB" sz="900">
                        <a:effectLst/>
                        <a:latin typeface="Times New Roman" charset="0"/>
                        <a:ea typeface="Calibri" charset="0"/>
                      </a:endParaRPr>
                    </a:p>
                  </a:txBody>
                  <a:tcPr marL="51435" marR="51435" marT="0" marB="0" anchor="ctr"/>
                </a:tc>
                <a:tc>
                  <a:txBody>
                    <a:bodyPr/>
                    <a:lstStyle/>
                    <a:p>
                      <a:r>
                        <a:rPr lang="en-US" sz="1400" dirty="0">
                          <a:highlight>
                            <a:srgbClr val="FFFF00"/>
                          </a:highlight>
                        </a:rPr>
                        <a:t>Report on track</a:t>
                      </a:r>
                    </a:p>
                  </a:txBody>
                  <a:tcPr marL="51435" marR="51435" marT="0" marB="0" anchor="ctr"/>
                </a:tc>
                <a:extLst>
                  <a:ext uri="{0D108BD9-81ED-4DB2-BD59-A6C34878D82A}">
                    <a16:rowId xmlns="" xmlns:a16="http://schemas.microsoft.com/office/drawing/2014/main" val="10003"/>
                  </a:ext>
                </a:extLst>
              </a:tr>
              <a:tr h="411480">
                <a:tc rowSpan="2">
                  <a:txBody>
                    <a:bodyPr/>
                    <a:lstStyle/>
                    <a:p>
                      <a:pPr>
                        <a:spcAft>
                          <a:spcPts val="0"/>
                        </a:spcAft>
                      </a:pPr>
                      <a:r>
                        <a:rPr lang="en-GB" sz="1200" dirty="0">
                          <a:effectLst/>
                        </a:rPr>
                        <a:t>PPR vaccination Report (Mali and Botswana)</a:t>
                      </a:r>
                      <a:endParaRPr lang="en-GB" sz="900" dirty="0">
                        <a:effectLst/>
                        <a:latin typeface="Times New Roman" charset="0"/>
                        <a:ea typeface="Calibri" charset="0"/>
                      </a:endParaRPr>
                    </a:p>
                  </a:txBody>
                  <a:tcPr marL="51435" marR="51435" marT="0" marB="0" anchor="ctr"/>
                </a:tc>
                <a:tc>
                  <a:txBody>
                    <a:bodyPr/>
                    <a:lstStyle/>
                    <a:p>
                      <a:r>
                        <a:rPr lang="en-US" sz="1400" dirty="0">
                          <a:highlight>
                            <a:srgbClr val="FFFF00"/>
                          </a:highlight>
                        </a:rPr>
                        <a:t>Too early to make informed recommendations</a:t>
                      </a:r>
                    </a:p>
                  </a:txBody>
                  <a:tcPr marL="51435" marR="51435" marT="0" marB="0" anchor="ctr"/>
                </a:tc>
                <a:extLst>
                  <a:ext uri="{0D108BD9-81ED-4DB2-BD59-A6C34878D82A}">
                    <a16:rowId xmlns="" xmlns:a16="http://schemas.microsoft.com/office/drawing/2014/main" val="10004"/>
                  </a:ext>
                </a:extLst>
              </a:tr>
              <a:tr h="0">
                <a:tc vMerge="1">
                  <a:txBody>
                    <a:bodyPr/>
                    <a:lstStyle/>
                    <a:p>
                      <a:endParaRPr lang="en-US"/>
                    </a:p>
                  </a:txBody>
                  <a:tcPr/>
                </a:tc>
                <a:tc rowSpan="2">
                  <a:txBody>
                    <a:bodyPr/>
                    <a:lstStyle/>
                    <a:p>
                      <a:pPr>
                        <a:spcAft>
                          <a:spcPts val="0"/>
                        </a:spcAft>
                      </a:pPr>
                      <a:r>
                        <a:rPr lang="en-GB" sz="1200" dirty="0">
                          <a:effectLst/>
                          <a:latin typeface="+mn-lt"/>
                          <a:ea typeface="Calibri" charset="0"/>
                        </a:rPr>
                        <a:t>on </a:t>
                      </a:r>
                      <a:r>
                        <a:rPr lang="en-GB" sz="1200" dirty="0" smtClean="0">
                          <a:effectLst/>
                          <a:latin typeface="+mn-lt"/>
                          <a:ea typeface="Calibri" charset="0"/>
                        </a:rPr>
                        <a:t>track?</a:t>
                      </a:r>
                      <a:endParaRPr lang="en-GB" sz="1200" dirty="0">
                        <a:effectLst/>
                        <a:latin typeface="+mn-lt"/>
                        <a:ea typeface="Calibri" charset="0"/>
                      </a:endParaRPr>
                    </a:p>
                  </a:txBody>
                  <a:tcPr marL="51435" marR="51435" marT="0" marB="0" anchor="ctr"/>
                </a:tc>
                <a:extLst>
                  <a:ext uri="{0D108BD9-81ED-4DB2-BD59-A6C34878D82A}">
                    <a16:rowId xmlns="" xmlns:a16="http://schemas.microsoft.com/office/drawing/2014/main" val="3425358410"/>
                  </a:ext>
                </a:extLst>
              </a:tr>
              <a:tr h="365760">
                <a:tc>
                  <a:txBody>
                    <a:bodyPr/>
                    <a:lstStyle/>
                    <a:p>
                      <a:pPr>
                        <a:spcAft>
                          <a:spcPts val="0"/>
                        </a:spcAft>
                      </a:pPr>
                      <a:r>
                        <a:rPr lang="en-GB" sz="1200" dirty="0">
                          <a:effectLst/>
                        </a:rPr>
                        <a:t>Plan and Outline use of developed diagnostics, Report/blog of stakeholder consultation all (Kenya)</a:t>
                      </a:r>
                      <a:endParaRPr lang="en-GB" sz="900" dirty="0">
                        <a:effectLst/>
                        <a:latin typeface="Times New Roman" charset="0"/>
                        <a:ea typeface="Calibri" charset="0"/>
                      </a:endParaRPr>
                    </a:p>
                  </a:txBody>
                  <a:tcPr marL="51435" marR="51435" marT="0" marB="0" anchor="ctr"/>
                </a:tc>
                <a:tc vMerge="1">
                  <a:txBody>
                    <a:bodyPr/>
                    <a:lstStyle/>
                    <a:p>
                      <a:endParaRPr lang="en-US"/>
                    </a:p>
                  </a:txBody>
                  <a:tcPr/>
                </a:tc>
                <a:extLst>
                  <a:ext uri="{0D108BD9-81ED-4DB2-BD59-A6C34878D82A}">
                    <a16:rowId xmlns="" xmlns:a16="http://schemas.microsoft.com/office/drawing/2014/main" val="10005"/>
                  </a:ext>
                </a:extLst>
              </a:tr>
            </a:tbl>
          </a:graphicData>
        </a:graphic>
      </p:graphicFrame>
      <p:sp>
        <p:nvSpPr>
          <p:cNvPr id="7" name="TextBox 6"/>
          <p:cNvSpPr txBox="1"/>
          <p:nvPr/>
        </p:nvSpPr>
        <p:spPr>
          <a:xfrm>
            <a:off x="1132114" y="1436914"/>
            <a:ext cx="6393225" cy="461665"/>
          </a:xfrm>
          <a:prstGeom prst="rect">
            <a:avLst/>
          </a:prstGeom>
          <a:noFill/>
        </p:spPr>
        <p:txBody>
          <a:bodyPr wrap="none" rtlCol="0">
            <a:spAutoFit/>
          </a:bodyPr>
          <a:lstStyle/>
          <a:p>
            <a:r>
              <a:rPr lang="en-GB" sz="2400" dirty="0" smtClean="0"/>
              <a:t>Cluster 4. Improved </a:t>
            </a:r>
            <a:r>
              <a:rPr lang="en-GB" sz="2400" dirty="0"/>
              <a:t>delivery of Services/ Products</a:t>
            </a:r>
            <a:endParaRPr lang="en-GB" sz="2400" dirty="0"/>
          </a:p>
        </p:txBody>
      </p:sp>
    </p:spTree>
    <p:extLst>
      <p:ext uri="{BB962C8B-B14F-4D97-AF65-F5344CB8AC3E}">
        <p14:creationId xmlns:p14="http://schemas.microsoft.com/office/powerpoint/2010/main" val="100518648"/>
      </p:ext>
    </p:extLst>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267200" y="2514600"/>
            <a:ext cx="3810000" cy="4038600"/>
          </a:xfrm>
        </p:spPr>
        <p:txBody>
          <a:bodyPr>
            <a:noAutofit/>
          </a:bodyPr>
          <a:lstStyle/>
          <a:p>
            <a:pPr algn="l"/>
            <a:r>
              <a:rPr lang="en-GB" sz="2000" dirty="0" smtClean="0">
                <a:solidFill>
                  <a:schemeClr val="tx1"/>
                </a:solidFill>
              </a:rPr>
              <a:t>-ILRI </a:t>
            </a:r>
            <a:r>
              <a:rPr lang="en-GB" sz="2000" dirty="0">
                <a:solidFill>
                  <a:schemeClr val="tx1"/>
                </a:solidFill>
              </a:rPr>
              <a:t>and partners have supported the training of over 200 vaccinators to double the number of trained vaccinators in Tanzania. </a:t>
            </a:r>
            <a:r>
              <a:rPr lang="en-GB" sz="2000" dirty="0" smtClean="0">
                <a:solidFill>
                  <a:schemeClr val="tx1"/>
                </a:solidFill>
              </a:rPr>
              <a:t>- Working </a:t>
            </a:r>
            <a:r>
              <a:rPr lang="en-GB" sz="2000" dirty="0">
                <a:solidFill>
                  <a:schemeClr val="tx1"/>
                </a:solidFill>
              </a:rPr>
              <a:t>with the Veterinary Council of Tanzania (VCT), the regulator of veterinary services in the country, the project introduced the identification and certification of qualified vaccinators to improve service quality  and increase customer confidence in the ITM vaccine.</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 y="2133600"/>
            <a:ext cx="3145536" cy="4194048"/>
          </a:xfrm>
          <a:prstGeom prst="rect">
            <a:avLst/>
          </a:prstGeom>
        </p:spPr>
      </p:pic>
      <p:sp>
        <p:nvSpPr>
          <p:cNvPr id="3" name="TextBox 2"/>
          <p:cNvSpPr txBox="1"/>
          <p:nvPr/>
        </p:nvSpPr>
        <p:spPr>
          <a:xfrm>
            <a:off x="1752600" y="1828800"/>
            <a:ext cx="5968301" cy="523220"/>
          </a:xfrm>
          <a:prstGeom prst="rect">
            <a:avLst/>
          </a:prstGeom>
          <a:noFill/>
        </p:spPr>
        <p:txBody>
          <a:bodyPr wrap="none" rtlCol="0">
            <a:spAutoFit/>
          </a:bodyPr>
          <a:lstStyle/>
          <a:p>
            <a:r>
              <a:rPr lang="en-US" sz="2800" dirty="0" smtClean="0"/>
              <a:t>Cluster 4: A success story from Tanzania</a:t>
            </a:r>
            <a:endParaRPr lang="en-US" sz="2800" dirty="0"/>
          </a:p>
        </p:txBody>
      </p:sp>
    </p:spTree>
    <p:extLst>
      <p:ext uri="{BB962C8B-B14F-4D97-AF65-F5344CB8AC3E}">
        <p14:creationId xmlns:p14="http://schemas.microsoft.com/office/powerpoint/2010/main" val="3227395087"/>
      </p:ext>
    </p:extLst>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1981200" y="3569558"/>
            <a:ext cx="1981200" cy="1371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CoA1:</a:t>
            </a:r>
          </a:p>
          <a:p>
            <a:pPr algn="ctr"/>
            <a:r>
              <a:rPr lang="en-US" dirty="0" smtClean="0"/>
              <a:t>Constraints and Threats</a:t>
            </a:r>
            <a:endParaRPr lang="en-US" dirty="0"/>
          </a:p>
        </p:txBody>
      </p:sp>
      <p:sp>
        <p:nvSpPr>
          <p:cNvPr id="5" name="Oval 4"/>
          <p:cNvSpPr/>
          <p:nvPr/>
        </p:nvSpPr>
        <p:spPr>
          <a:xfrm>
            <a:off x="3458340" y="4518595"/>
            <a:ext cx="1981200" cy="1371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CoA3:</a:t>
            </a:r>
          </a:p>
          <a:p>
            <a:pPr algn="ctr"/>
            <a:r>
              <a:rPr lang="en-US" dirty="0" smtClean="0"/>
              <a:t>Vaccines and </a:t>
            </a:r>
          </a:p>
          <a:p>
            <a:pPr algn="ctr"/>
            <a:r>
              <a:rPr lang="en-US" dirty="0" smtClean="0"/>
              <a:t>Diagnostics</a:t>
            </a:r>
            <a:endParaRPr lang="en-US" dirty="0"/>
          </a:p>
        </p:txBody>
      </p:sp>
      <p:sp>
        <p:nvSpPr>
          <p:cNvPr id="7" name="Oval 6"/>
          <p:cNvSpPr/>
          <p:nvPr/>
        </p:nvSpPr>
        <p:spPr>
          <a:xfrm>
            <a:off x="3547272" y="2677671"/>
            <a:ext cx="1981200" cy="1371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CoA2:</a:t>
            </a:r>
          </a:p>
          <a:p>
            <a:pPr algn="ctr"/>
            <a:r>
              <a:rPr lang="en-US" dirty="0" smtClean="0"/>
              <a:t>Herd Health</a:t>
            </a:r>
            <a:endParaRPr lang="en-US" dirty="0"/>
          </a:p>
        </p:txBody>
      </p:sp>
      <p:sp>
        <p:nvSpPr>
          <p:cNvPr id="8" name="Oval 7"/>
          <p:cNvSpPr/>
          <p:nvPr/>
        </p:nvSpPr>
        <p:spPr>
          <a:xfrm>
            <a:off x="5036394" y="3626708"/>
            <a:ext cx="1981200" cy="13716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CoA4:</a:t>
            </a:r>
          </a:p>
          <a:p>
            <a:pPr algn="ctr"/>
            <a:r>
              <a:rPr lang="en-US" dirty="0" smtClean="0"/>
              <a:t>Services and Products</a:t>
            </a:r>
            <a:endParaRPr lang="en-US" dirty="0"/>
          </a:p>
        </p:txBody>
      </p:sp>
      <p:sp>
        <p:nvSpPr>
          <p:cNvPr id="16" name="TextBox 15"/>
          <p:cNvSpPr txBox="1"/>
          <p:nvPr/>
        </p:nvSpPr>
        <p:spPr>
          <a:xfrm>
            <a:off x="5672605" y="1589588"/>
            <a:ext cx="2409955" cy="461665"/>
          </a:xfrm>
          <a:prstGeom prst="rect">
            <a:avLst/>
          </a:prstGeom>
          <a:noFill/>
        </p:spPr>
        <p:txBody>
          <a:bodyPr wrap="none" rtlCol="0">
            <a:spAutoFit/>
          </a:bodyPr>
          <a:lstStyle/>
          <a:p>
            <a:r>
              <a:rPr lang="en-US" sz="2400" u="sng" dirty="0" smtClean="0"/>
              <a:t>Our environment</a:t>
            </a:r>
            <a:r>
              <a:rPr lang="en-US" sz="2400" dirty="0" smtClean="0"/>
              <a:t>:</a:t>
            </a:r>
            <a:endParaRPr lang="en-US" sz="2400" dirty="0"/>
          </a:p>
        </p:txBody>
      </p:sp>
      <p:sp>
        <p:nvSpPr>
          <p:cNvPr id="2" name="Oval 1"/>
          <p:cNvSpPr/>
          <p:nvPr/>
        </p:nvSpPr>
        <p:spPr>
          <a:xfrm>
            <a:off x="6526714" y="3324426"/>
            <a:ext cx="1108761"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LAAFS</a:t>
            </a:r>
            <a:endParaRPr lang="en-US"/>
          </a:p>
        </p:txBody>
      </p:sp>
      <p:sp>
        <p:nvSpPr>
          <p:cNvPr id="15" name="Oval 14"/>
          <p:cNvSpPr/>
          <p:nvPr/>
        </p:nvSpPr>
        <p:spPr>
          <a:xfrm>
            <a:off x="1637111" y="3033255"/>
            <a:ext cx="1108761"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LAAFS</a:t>
            </a:r>
            <a:endParaRPr lang="en-US"/>
          </a:p>
        </p:txBody>
      </p:sp>
      <p:sp>
        <p:nvSpPr>
          <p:cNvPr id="17" name="Oval 16"/>
          <p:cNvSpPr/>
          <p:nvPr/>
        </p:nvSpPr>
        <p:spPr>
          <a:xfrm>
            <a:off x="2848477" y="2475329"/>
            <a:ext cx="1108761"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FF</a:t>
            </a:r>
            <a:endParaRPr lang="en-US" dirty="0"/>
          </a:p>
        </p:txBody>
      </p:sp>
      <p:sp>
        <p:nvSpPr>
          <p:cNvPr id="18" name="Oval 17"/>
          <p:cNvSpPr/>
          <p:nvPr/>
        </p:nvSpPr>
        <p:spPr>
          <a:xfrm>
            <a:off x="4979292" y="2564085"/>
            <a:ext cx="1386627"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mtClean="0"/>
              <a:t>Genetic</a:t>
            </a:r>
            <a:endParaRPr lang="en-US" dirty="0"/>
          </a:p>
        </p:txBody>
      </p:sp>
      <p:sp>
        <p:nvSpPr>
          <p:cNvPr id="4" name="Triangle 3"/>
          <p:cNvSpPr/>
          <p:nvPr/>
        </p:nvSpPr>
        <p:spPr>
          <a:xfrm>
            <a:off x="3990575" y="1820421"/>
            <a:ext cx="1060704" cy="914400"/>
          </a:xfrm>
          <a:prstGeom prst="triangl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A4NH</a:t>
            </a:r>
            <a:endParaRPr lang="en-US" dirty="0"/>
          </a:p>
        </p:txBody>
      </p:sp>
      <p:sp>
        <p:nvSpPr>
          <p:cNvPr id="6" name="Rectangle 5"/>
          <p:cNvSpPr/>
          <p:nvPr/>
        </p:nvSpPr>
        <p:spPr>
          <a:xfrm>
            <a:off x="3763139" y="5687066"/>
            <a:ext cx="1371601" cy="52055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Ltd/</a:t>
            </a:r>
            <a:r>
              <a:rPr lang="en-US" dirty="0" err="1" smtClean="0"/>
              <a:t>Inc</a:t>
            </a:r>
            <a:endParaRPr lang="en-US" dirty="0"/>
          </a:p>
        </p:txBody>
      </p:sp>
      <p:sp>
        <p:nvSpPr>
          <p:cNvPr id="19" name="Rectangle 18"/>
          <p:cNvSpPr/>
          <p:nvPr/>
        </p:nvSpPr>
        <p:spPr>
          <a:xfrm>
            <a:off x="6562725" y="4550201"/>
            <a:ext cx="1371601" cy="520557"/>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Ltd/</a:t>
            </a:r>
            <a:r>
              <a:rPr lang="en-US" dirty="0" err="1" smtClean="0"/>
              <a:t>Inc</a:t>
            </a:r>
            <a:endParaRPr lang="en-US" dirty="0"/>
          </a:p>
        </p:txBody>
      </p:sp>
      <p:sp>
        <p:nvSpPr>
          <p:cNvPr id="9" name="Diamond 8"/>
          <p:cNvSpPr/>
          <p:nvPr/>
        </p:nvSpPr>
        <p:spPr>
          <a:xfrm>
            <a:off x="1064468" y="4049271"/>
            <a:ext cx="1147603" cy="952782"/>
          </a:xfrm>
          <a:prstGeom prst="diamond">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Int</a:t>
            </a:r>
            <a:r>
              <a:rPr lang="en-US" dirty="0" smtClean="0"/>
              <a:t> org</a:t>
            </a:r>
            <a:endParaRPr lang="en-US" dirty="0"/>
          </a:p>
        </p:txBody>
      </p:sp>
      <p:sp>
        <p:nvSpPr>
          <p:cNvPr id="20" name="TextBox 19"/>
          <p:cNvSpPr txBox="1"/>
          <p:nvPr/>
        </p:nvSpPr>
        <p:spPr>
          <a:xfrm>
            <a:off x="6365919" y="5562600"/>
            <a:ext cx="2415085" cy="646331"/>
          </a:xfrm>
          <a:prstGeom prst="rect">
            <a:avLst/>
          </a:prstGeom>
          <a:noFill/>
        </p:spPr>
        <p:txBody>
          <a:bodyPr wrap="none" rtlCol="0">
            <a:spAutoFit/>
          </a:bodyPr>
          <a:lstStyle/>
          <a:p>
            <a:r>
              <a:rPr lang="en-US" dirty="0" smtClean="0"/>
              <a:t>+ Universities, research </a:t>
            </a:r>
          </a:p>
          <a:p>
            <a:r>
              <a:rPr lang="en-US" dirty="0" smtClean="0"/>
              <a:t>Inst.  and NARS</a:t>
            </a:r>
            <a:endParaRPr lang="en-US" dirty="0"/>
          </a:p>
        </p:txBody>
      </p:sp>
      <p:sp>
        <p:nvSpPr>
          <p:cNvPr id="21" name="TextBox 20"/>
          <p:cNvSpPr txBox="1"/>
          <p:nvPr/>
        </p:nvSpPr>
        <p:spPr>
          <a:xfrm>
            <a:off x="914400" y="2564085"/>
            <a:ext cx="885179" cy="369332"/>
          </a:xfrm>
          <a:prstGeom prst="rect">
            <a:avLst/>
          </a:prstGeom>
          <a:noFill/>
        </p:spPr>
        <p:txBody>
          <a:bodyPr wrap="none" rtlCol="0">
            <a:spAutoFit/>
          </a:bodyPr>
          <a:lstStyle/>
          <a:p>
            <a:r>
              <a:rPr lang="en-US" dirty="0" smtClean="0"/>
              <a:t>Gender</a:t>
            </a:r>
            <a:endParaRPr lang="en-US" dirty="0"/>
          </a:p>
        </p:txBody>
      </p:sp>
      <p:sp>
        <p:nvSpPr>
          <p:cNvPr id="22" name="TextBox 21"/>
          <p:cNvSpPr txBox="1"/>
          <p:nvPr/>
        </p:nvSpPr>
        <p:spPr>
          <a:xfrm>
            <a:off x="1064468" y="5687066"/>
            <a:ext cx="916732" cy="369332"/>
          </a:xfrm>
          <a:prstGeom prst="rect">
            <a:avLst/>
          </a:prstGeom>
          <a:noFill/>
        </p:spPr>
        <p:txBody>
          <a:bodyPr wrap="square" rtlCol="0">
            <a:spAutoFit/>
          </a:bodyPr>
          <a:lstStyle/>
          <a:p>
            <a:r>
              <a:rPr lang="en-US" dirty="0" err="1" smtClean="0"/>
              <a:t>CapDev</a:t>
            </a:r>
            <a:endParaRPr lang="en-US" dirty="0"/>
          </a:p>
        </p:txBody>
      </p:sp>
    </p:spTree>
    <p:extLst>
      <p:ext uri="{BB962C8B-B14F-4D97-AF65-F5344CB8AC3E}">
        <p14:creationId xmlns:p14="http://schemas.microsoft.com/office/powerpoint/2010/main" val="1586215810"/>
      </p:ext>
    </p:extLst>
  </p:cSld>
  <p:clrMapOvr>
    <a:masterClrMapping/>
  </p:clrMapOvr>
  <p:transition spd="slow">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09600" y="1828800"/>
            <a:ext cx="7239000" cy="3810000"/>
          </a:xfrm>
        </p:spPr>
        <p:txBody>
          <a:bodyPr>
            <a:normAutofit/>
          </a:bodyPr>
          <a:lstStyle/>
          <a:p>
            <a:r>
              <a:rPr lang="en-US" dirty="0" smtClean="0"/>
              <a:t>Experiences</a:t>
            </a:r>
          </a:p>
          <a:p>
            <a:pPr marL="342900" indent="-342900" algn="l">
              <a:buFont typeface="Arial" charset="0"/>
              <a:buChar char="•"/>
            </a:pPr>
            <a:r>
              <a:rPr lang="en-US" sz="2000" dirty="0" smtClean="0"/>
              <a:t>Influence from bilateral grants: </a:t>
            </a:r>
            <a:r>
              <a:rPr lang="en-US" sz="2000" dirty="0"/>
              <a:t>s</a:t>
            </a:r>
            <a:r>
              <a:rPr lang="en-US" sz="2000" dirty="0" smtClean="0"/>
              <a:t>tay strategic </a:t>
            </a:r>
            <a:r>
              <a:rPr lang="mr-IN" sz="2000" dirty="0" smtClean="0"/>
              <a:t>–</a:t>
            </a:r>
            <a:r>
              <a:rPr lang="en-US" sz="2000" dirty="0" smtClean="0"/>
              <a:t> better linkage to CRP</a:t>
            </a:r>
          </a:p>
          <a:p>
            <a:pPr marL="342900" indent="-342900" algn="l">
              <a:buFont typeface="Arial" charset="0"/>
              <a:buChar char="•"/>
            </a:pPr>
            <a:r>
              <a:rPr lang="en-US" sz="2000" dirty="0" smtClean="0"/>
              <a:t>Foster the flagship coherence, understanding and internal communication</a:t>
            </a:r>
          </a:p>
          <a:p>
            <a:pPr marL="342900" indent="-342900" algn="l">
              <a:buFont typeface="Arial" charset="0"/>
              <a:buChar char="•"/>
            </a:pPr>
            <a:r>
              <a:rPr lang="en-US" sz="2000" dirty="0" smtClean="0"/>
              <a:t>Support the </a:t>
            </a:r>
            <a:r>
              <a:rPr lang="en-US" sz="2000" dirty="0"/>
              <a:t>f</a:t>
            </a:r>
            <a:r>
              <a:rPr lang="en-US" sz="2000" dirty="0" smtClean="0"/>
              <a:t>lagship management</a:t>
            </a:r>
          </a:p>
          <a:p>
            <a:pPr marL="342900" indent="-342900" algn="l">
              <a:buFont typeface="Arial" charset="0"/>
              <a:buChar char="•"/>
            </a:pPr>
            <a:r>
              <a:rPr lang="en-US" sz="2000" dirty="0" smtClean="0"/>
              <a:t>Keep an eye on the research-development balance</a:t>
            </a:r>
          </a:p>
          <a:p>
            <a:pPr marL="342900" indent="-342900" algn="l">
              <a:buFont typeface="Arial" charset="0"/>
              <a:buChar char="•"/>
            </a:pPr>
            <a:r>
              <a:rPr lang="en-US" sz="2000" dirty="0" smtClean="0"/>
              <a:t>Monitor trainings scientifically</a:t>
            </a:r>
          </a:p>
          <a:p>
            <a:pPr marL="342900" indent="-342900" algn="l">
              <a:buFont typeface="Arial" charset="0"/>
              <a:buChar char="•"/>
            </a:pPr>
            <a:r>
              <a:rPr lang="en-US" sz="2000" dirty="0" smtClean="0"/>
              <a:t>Find indicators for long term lab-work</a:t>
            </a:r>
          </a:p>
          <a:p>
            <a:pPr marL="342900" indent="-342900" algn="l">
              <a:buFont typeface="Arial" charset="0"/>
              <a:buChar char="•"/>
            </a:pPr>
            <a:endParaRPr lang="en-US" sz="2000" dirty="0" smtClean="0"/>
          </a:p>
          <a:p>
            <a:pPr marL="342900" indent="-342900" algn="l">
              <a:buFont typeface="Arial" charset="0"/>
              <a:buChar char="•"/>
            </a:pPr>
            <a:endParaRPr lang="en-US" sz="2000" dirty="0" smtClean="0"/>
          </a:p>
          <a:p>
            <a:endParaRPr lang="en-US" dirty="0" smtClean="0"/>
          </a:p>
          <a:p>
            <a:endParaRPr lang="en-US" dirty="0"/>
          </a:p>
        </p:txBody>
      </p:sp>
    </p:spTree>
    <p:extLst>
      <p:ext uri="{BB962C8B-B14F-4D97-AF65-F5344CB8AC3E}">
        <p14:creationId xmlns:p14="http://schemas.microsoft.com/office/powerpoint/2010/main" val="796388860"/>
      </p:ext>
    </p:extLst>
  </p:cSld>
  <p:clrMapOvr>
    <a:masterClrMapping/>
  </p:clrMapOvr>
  <p:transition spd="slow">
    <p:wipe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14400" y="1752600"/>
            <a:ext cx="7620000" cy="4876800"/>
          </a:xfrm>
        </p:spPr>
        <p:txBody>
          <a:bodyPr>
            <a:noAutofit/>
          </a:bodyPr>
          <a:lstStyle/>
          <a:p>
            <a:pPr algn="l"/>
            <a:r>
              <a:rPr lang="en-GB" sz="1800" b="1" dirty="0">
                <a:solidFill>
                  <a:schemeClr val="tx1"/>
                </a:solidFill>
              </a:rPr>
              <a:t>Deliverables 2018 </a:t>
            </a:r>
            <a:r>
              <a:rPr lang="en-GB" sz="1800" b="1" dirty="0" smtClean="0">
                <a:solidFill>
                  <a:schemeClr val="tx1"/>
                </a:solidFill>
              </a:rPr>
              <a:t>CoA1</a:t>
            </a:r>
            <a:endParaRPr lang="en-GB" sz="1800" dirty="0">
              <a:solidFill>
                <a:schemeClr val="tx1"/>
              </a:solidFill>
            </a:endParaRPr>
          </a:p>
          <a:p>
            <a:pPr algn="l"/>
            <a:r>
              <a:rPr lang="en-GB" sz="1800" dirty="0">
                <a:solidFill>
                  <a:schemeClr val="tx1"/>
                </a:solidFill>
              </a:rPr>
              <a:t>Use of gender-sensitive assessment tools in </a:t>
            </a:r>
            <a:r>
              <a:rPr lang="en-GB" sz="1800" dirty="0" smtClean="0">
                <a:solidFill>
                  <a:schemeClr val="tx1"/>
                </a:solidFill>
              </a:rPr>
              <a:t>CRP </a:t>
            </a:r>
            <a:r>
              <a:rPr lang="en-GB" sz="1800" dirty="0">
                <a:solidFill>
                  <a:schemeClr val="tx1"/>
                </a:solidFill>
              </a:rPr>
              <a:t>sites: </a:t>
            </a:r>
          </a:p>
          <a:p>
            <a:pPr marL="171450" lvl="0" indent="-171450" algn="l">
              <a:buFont typeface="Arial" charset="0"/>
              <a:buChar char="•"/>
            </a:pPr>
            <a:r>
              <a:rPr lang="en-GB" sz="1800" dirty="0">
                <a:solidFill>
                  <a:schemeClr val="tx1"/>
                </a:solidFill>
              </a:rPr>
              <a:t>Integrate animal welfare in assessment tools</a:t>
            </a:r>
          </a:p>
          <a:p>
            <a:pPr marL="171450" lvl="0" indent="-171450" algn="l">
              <a:buFont typeface="Arial" charset="0"/>
              <a:buChar char="•"/>
            </a:pPr>
            <a:r>
              <a:rPr lang="en-GB" sz="1800" dirty="0">
                <a:solidFill>
                  <a:schemeClr val="tx1"/>
                </a:solidFill>
              </a:rPr>
              <a:t>Assess tick distribution and tick borne diseases in Tunisia</a:t>
            </a:r>
          </a:p>
          <a:p>
            <a:pPr marL="171450" lvl="0" indent="-171450" algn="l">
              <a:buFont typeface="Arial" charset="0"/>
              <a:buChar char="•"/>
            </a:pPr>
            <a:r>
              <a:rPr lang="en-GB" sz="1800" dirty="0">
                <a:solidFill>
                  <a:schemeClr val="tx1"/>
                </a:solidFill>
              </a:rPr>
              <a:t>Discussion paper on assessment tools</a:t>
            </a:r>
          </a:p>
          <a:p>
            <a:pPr marL="171450" lvl="0" indent="-171450" algn="l">
              <a:buFont typeface="Arial" charset="0"/>
              <a:buChar char="•"/>
            </a:pPr>
            <a:r>
              <a:rPr lang="en-GB" sz="1800" dirty="0">
                <a:solidFill>
                  <a:schemeClr val="tx1"/>
                </a:solidFill>
              </a:rPr>
              <a:t>Initiate work on PPR in Eastern and Western Africa</a:t>
            </a:r>
          </a:p>
          <a:p>
            <a:pPr algn="l"/>
            <a:r>
              <a:rPr lang="en-GB" sz="1800" dirty="0">
                <a:solidFill>
                  <a:schemeClr val="tx1"/>
                </a:solidFill>
              </a:rPr>
              <a:t> </a:t>
            </a:r>
          </a:p>
          <a:p>
            <a:pPr algn="l"/>
            <a:r>
              <a:rPr lang="en-GB" sz="1800" dirty="0">
                <a:solidFill>
                  <a:schemeClr val="tx1"/>
                </a:solidFill>
              </a:rPr>
              <a:t>Risk models:</a:t>
            </a:r>
          </a:p>
          <a:p>
            <a:pPr marL="171450" lvl="0" indent="-171450" algn="l">
              <a:buFont typeface="Arial" charset="0"/>
              <a:buChar char="•"/>
            </a:pPr>
            <a:r>
              <a:rPr lang="en-GB" sz="1800" dirty="0">
                <a:solidFill>
                  <a:schemeClr val="tx1"/>
                </a:solidFill>
              </a:rPr>
              <a:t>SIR epi-model structure defined for different production systems and models for current situation of various pig and small ruminant diseases developed. </a:t>
            </a:r>
          </a:p>
          <a:p>
            <a:pPr marL="171450" lvl="0" indent="-171450" algn="l">
              <a:buFont typeface="Arial" charset="0"/>
              <a:buChar char="•"/>
            </a:pPr>
            <a:r>
              <a:rPr lang="en-GB" sz="1800" dirty="0">
                <a:solidFill>
                  <a:schemeClr val="tx1"/>
                </a:solidFill>
              </a:rPr>
              <a:t>Interface of SIR and livestock sector models defined</a:t>
            </a:r>
          </a:p>
          <a:p>
            <a:pPr marL="171450" lvl="0" indent="-171450" algn="l">
              <a:buFont typeface="Arial" charset="0"/>
              <a:buChar char="•"/>
            </a:pPr>
            <a:r>
              <a:rPr lang="en-GB" sz="1800" dirty="0">
                <a:solidFill>
                  <a:schemeClr val="tx1"/>
                </a:solidFill>
              </a:rPr>
              <a:t>Recommendations on integration of gender in modelling identified and disseminated</a:t>
            </a:r>
          </a:p>
          <a:p>
            <a:pPr marL="171450" indent="-171450" algn="l">
              <a:buFont typeface="Arial" charset="0"/>
              <a:buChar char="•"/>
            </a:pPr>
            <a:r>
              <a:rPr lang="en-US" sz="1800" dirty="0">
                <a:solidFill>
                  <a:schemeClr val="tx1"/>
                </a:solidFill>
              </a:rPr>
              <a:t>Modelling framework for assessment of PPR control and eradication in selected sites defined</a:t>
            </a:r>
            <a:r>
              <a:rPr lang="en-GB" sz="1800" dirty="0">
                <a:solidFill>
                  <a:schemeClr val="tx1"/>
                </a:solidFill>
              </a:rPr>
              <a:t> </a:t>
            </a:r>
            <a:r>
              <a:rPr lang="en-US" sz="1800" dirty="0" smtClean="0">
                <a:solidFill>
                  <a:schemeClr val="tx1"/>
                </a:solidFill>
              </a:rPr>
              <a:t>P</a:t>
            </a:r>
            <a:r>
              <a:rPr lang="en-US" sz="1800" dirty="0" smtClean="0">
                <a:solidFill>
                  <a:schemeClr val="tx1"/>
                </a:solidFill>
              </a:rPr>
              <a:t>rogress</a:t>
            </a:r>
            <a:endParaRPr lang="en-US" sz="1800" dirty="0">
              <a:solidFill>
                <a:schemeClr val="tx1"/>
              </a:solidFill>
            </a:endParaRPr>
          </a:p>
        </p:txBody>
      </p:sp>
    </p:spTree>
    <p:extLst>
      <p:ext uri="{BB962C8B-B14F-4D97-AF65-F5344CB8AC3E}">
        <p14:creationId xmlns:p14="http://schemas.microsoft.com/office/powerpoint/2010/main" val="825652780"/>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533400" y="1752600"/>
            <a:ext cx="7924800" cy="4572000"/>
          </a:xfrm>
        </p:spPr>
        <p:txBody>
          <a:bodyPr>
            <a:normAutofit fontScale="92500" lnSpcReduction="20000"/>
          </a:bodyPr>
          <a:lstStyle/>
          <a:p>
            <a:r>
              <a:rPr lang="en-US" dirty="0" smtClean="0"/>
              <a:t>Logics</a:t>
            </a:r>
            <a:endParaRPr lang="en-US" dirty="0" smtClean="0"/>
          </a:p>
          <a:p>
            <a:pPr marL="571500" indent="-571500" algn="l">
              <a:buFont typeface="Arial" charset="0"/>
              <a:buChar char="•"/>
            </a:pPr>
            <a:r>
              <a:rPr lang="en-US" dirty="0"/>
              <a:t>The  </a:t>
            </a:r>
            <a:r>
              <a:rPr lang="en-US" dirty="0" smtClean="0"/>
              <a:t>research  </a:t>
            </a:r>
            <a:r>
              <a:rPr lang="en-US" dirty="0"/>
              <a:t>to develop health packages and diagnostics is aiming the highest ranked in addressing the CRP’s multiple objectives. </a:t>
            </a:r>
            <a:endParaRPr lang="en-US" dirty="0" smtClean="0"/>
          </a:p>
          <a:p>
            <a:pPr marL="571500" indent="-571500" algn="l">
              <a:buFont typeface="Arial" charset="0"/>
              <a:buChar char="•"/>
            </a:pPr>
            <a:r>
              <a:rPr lang="en-US" dirty="0" smtClean="0"/>
              <a:t>These </a:t>
            </a:r>
            <a:r>
              <a:rPr lang="en-US" dirty="0"/>
              <a:t>together with research on </a:t>
            </a:r>
            <a:r>
              <a:rPr lang="en-US" dirty="0" smtClean="0"/>
              <a:t>existing vaccines </a:t>
            </a:r>
            <a:r>
              <a:rPr lang="en-US" dirty="0"/>
              <a:t>offer among the highest returns on </a:t>
            </a:r>
            <a:r>
              <a:rPr lang="en-US" dirty="0" smtClean="0"/>
              <a:t>investment. </a:t>
            </a:r>
          </a:p>
          <a:p>
            <a:pPr marL="571500" indent="-571500" algn="l">
              <a:buFont typeface="Arial" charset="0"/>
              <a:buChar char="•"/>
            </a:pPr>
            <a:r>
              <a:rPr lang="en-US" dirty="0" smtClean="0"/>
              <a:t>Ranks </a:t>
            </a:r>
            <a:r>
              <a:rPr lang="en-US" dirty="0"/>
              <a:t>high in contributing to poverty reduction. </a:t>
            </a:r>
            <a:endParaRPr lang="en-GB" dirty="0"/>
          </a:p>
          <a:p>
            <a:pPr marL="571500" indent="-571500" algn="l">
              <a:buFont typeface="Arial" charset="0"/>
              <a:buChar char="•"/>
            </a:pPr>
            <a:endParaRPr lang="en-US" dirty="0"/>
          </a:p>
        </p:txBody>
      </p:sp>
    </p:spTree>
    <p:extLst>
      <p:ext uri="{BB962C8B-B14F-4D97-AF65-F5344CB8AC3E}">
        <p14:creationId xmlns:p14="http://schemas.microsoft.com/office/powerpoint/2010/main" val="3199499712"/>
      </p:ext>
    </p:extLst>
  </p:cSld>
  <p:clrMapOvr>
    <a:masterClrMapping/>
  </p:clrMapOvr>
  <p:transition spd="slow">
    <p:wipe dir="d"/>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14400" y="1752600"/>
            <a:ext cx="7620000" cy="4876800"/>
          </a:xfrm>
        </p:spPr>
        <p:txBody>
          <a:bodyPr>
            <a:noAutofit/>
          </a:bodyPr>
          <a:lstStyle/>
          <a:p>
            <a:pPr algn="l"/>
            <a:r>
              <a:rPr lang="en-GB" sz="1800" b="1" dirty="0">
                <a:solidFill>
                  <a:schemeClr val="tx1"/>
                </a:solidFill>
              </a:rPr>
              <a:t>Deliverables 2018 </a:t>
            </a:r>
            <a:r>
              <a:rPr lang="en-GB" sz="1800" b="1" dirty="0" smtClean="0">
                <a:solidFill>
                  <a:schemeClr val="tx1"/>
                </a:solidFill>
              </a:rPr>
              <a:t>CoA2</a:t>
            </a:r>
            <a:endParaRPr lang="en-GB" sz="1800" dirty="0">
              <a:solidFill>
                <a:schemeClr val="tx1"/>
              </a:solidFill>
            </a:endParaRPr>
          </a:p>
          <a:p>
            <a:pPr marL="285750" indent="-285750" algn="l">
              <a:buFont typeface="Arial" charset="0"/>
              <a:buChar char="•"/>
            </a:pPr>
            <a:r>
              <a:rPr lang="en-GB" sz="1800" dirty="0">
                <a:solidFill>
                  <a:schemeClr val="tx1"/>
                </a:solidFill>
              </a:rPr>
              <a:t>Systematic </a:t>
            </a:r>
            <a:r>
              <a:rPr lang="en-GB" sz="1800" dirty="0" smtClean="0">
                <a:solidFill>
                  <a:schemeClr val="tx1"/>
                </a:solidFill>
              </a:rPr>
              <a:t>review of herd </a:t>
            </a:r>
            <a:r>
              <a:rPr lang="en-GB" sz="1800" dirty="0">
                <a:solidFill>
                  <a:schemeClr val="tx1"/>
                </a:solidFill>
              </a:rPr>
              <a:t>health in LMICs performed.</a:t>
            </a:r>
          </a:p>
          <a:p>
            <a:pPr marL="285750" lvl="0" indent="-285750" algn="l">
              <a:buFont typeface="Arial" charset="0"/>
              <a:buChar char="•"/>
            </a:pPr>
            <a:r>
              <a:rPr lang="en-GB" sz="1800" dirty="0" smtClean="0">
                <a:solidFill>
                  <a:schemeClr val="tx1"/>
                </a:solidFill>
              </a:rPr>
              <a:t>Completion on herd health training material in Ethiopia. </a:t>
            </a:r>
          </a:p>
          <a:p>
            <a:pPr marL="285750" lvl="0" indent="-285750" algn="l">
              <a:buFont typeface="Arial" charset="0"/>
              <a:buChar char="•"/>
            </a:pPr>
            <a:r>
              <a:rPr lang="en-GB" sz="1800" dirty="0" smtClean="0">
                <a:solidFill>
                  <a:schemeClr val="tx1"/>
                </a:solidFill>
              </a:rPr>
              <a:t>Main </a:t>
            </a:r>
            <a:r>
              <a:rPr lang="en-GB" sz="1800" dirty="0">
                <a:solidFill>
                  <a:schemeClr val="tx1"/>
                </a:solidFill>
              </a:rPr>
              <a:t>biosecurity and reproductive management constraints and assessments of feed and genetic shortcomings and antimicrobial use in dairy, pig and small ruminant systems in Uganda, Tanzania and Ethiopia identified</a:t>
            </a:r>
            <a:r>
              <a:rPr lang="en-GB" sz="1800" dirty="0" smtClean="0">
                <a:solidFill>
                  <a:schemeClr val="tx1"/>
                </a:solidFill>
              </a:rPr>
              <a:t>.</a:t>
            </a:r>
          </a:p>
          <a:p>
            <a:pPr marL="285750" lvl="0" indent="-285750" algn="l">
              <a:buFont typeface="Arial" charset="0"/>
              <a:buChar char="•"/>
            </a:pPr>
            <a:r>
              <a:rPr lang="en-GB" sz="1800" dirty="0" smtClean="0">
                <a:solidFill>
                  <a:schemeClr val="tx1"/>
                </a:solidFill>
              </a:rPr>
              <a:t>Training of Post-mortem examination of pigs performed in Uganda.</a:t>
            </a:r>
          </a:p>
          <a:p>
            <a:pPr marL="285750" lvl="0" indent="-285750" algn="l">
              <a:buFont typeface="Arial" charset="0"/>
              <a:buChar char="•"/>
            </a:pPr>
            <a:r>
              <a:rPr lang="en-GB" sz="1800" dirty="0" smtClean="0">
                <a:solidFill>
                  <a:schemeClr val="tx1"/>
                </a:solidFill>
              </a:rPr>
              <a:t>In depth analyses of herd health </a:t>
            </a:r>
            <a:r>
              <a:rPr lang="en-GB" sz="1800" dirty="0" err="1" smtClean="0">
                <a:solidFill>
                  <a:schemeClr val="tx1"/>
                </a:solidFill>
              </a:rPr>
              <a:t>sitution</a:t>
            </a:r>
            <a:r>
              <a:rPr lang="en-GB" sz="1800" dirty="0" smtClean="0">
                <a:solidFill>
                  <a:schemeClr val="tx1"/>
                </a:solidFill>
              </a:rPr>
              <a:t> in pigs in Uganda initiated. </a:t>
            </a:r>
          </a:p>
          <a:p>
            <a:pPr marL="285750" lvl="0" indent="-285750" algn="l">
              <a:buFont typeface="Arial" charset="0"/>
              <a:buChar char="•"/>
            </a:pPr>
            <a:r>
              <a:rPr lang="en-GB" sz="1800" dirty="0" smtClean="0">
                <a:solidFill>
                  <a:schemeClr val="tx1"/>
                </a:solidFill>
              </a:rPr>
              <a:t>Efficiency of training in herd health packages in Ethiopia evaluated.</a:t>
            </a:r>
          </a:p>
          <a:p>
            <a:pPr marL="285750" lvl="0" indent="-285750" algn="l">
              <a:buFont typeface="Arial" charset="0"/>
              <a:buChar char="•"/>
            </a:pPr>
            <a:r>
              <a:rPr lang="en-GB" sz="1800" dirty="0">
                <a:solidFill>
                  <a:schemeClr val="tx1"/>
                </a:solidFill>
              </a:rPr>
              <a:t>Digital extension of existing training material in </a:t>
            </a:r>
            <a:r>
              <a:rPr lang="en-GB" sz="1800" dirty="0" smtClean="0">
                <a:solidFill>
                  <a:schemeClr val="tx1"/>
                </a:solidFill>
              </a:rPr>
              <a:t>Uganda implemented.</a:t>
            </a:r>
          </a:p>
          <a:p>
            <a:pPr marL="285750" lvl="0" indent="-285750" algn="l">
              <a:buFont typeface="Arial" charset="0"/>
              <a:buChar char="•"/>
            </a:pPr>
            <a:endParaRPr lang="en-GB" sz="1800" dirty="0" smtClean="0">
              <a:solidFill>
                <a:schemeClr val="tx1"/>
              </a:solidFill>
            </a:endParaRPr>
          </a:p>
          <a:p>
            <a:pPr marL="285750" lvl="0" indent="-285750" algn="l">
              <a:buFont typeface="Arial" charset="0"/>
              <a:buChar char="•"/>
            </a:pPr>
            <a:r>
              <a:rPr lang="en-GB" sz="1800" dirty="0" smtClean="0">
                <a:solidFill>
                  <a:schemeClr val="tx1"/>
                </a:solidFill>
              </a:rPr>
              <a:t>Protocols </a:t>
            </a:r>
            <a:r>
              <a:rPr lang="en-GB" sz="1800" dirty="0">
                <a:solidFill>
                  <a:schemeClr val="tx1"/>
                </a:solidFill>
              </a:rPr>
              <a:t>to assess availability, use and KAP of antimicrobials </a:t>
            </a:r>
            <a:r>
              <a:rPr lang="en-GB" sz="1800" dirty="0" smtClean="0">
                <a:solidFill>
                  <a:schemeClr val="tx1"/>
                </a:solidFill>
              </a:rPr>
              <a:t>finalized . </a:t>
            </a:r>
          </a:p>
          <a:p>
            <a:pPr marL="285750" lvl="0" indent="-285750" algn="l">
              <a:buFont typeface="Arial" charset="0"/>
              <a:buChar char="•"/>
            </a:pPr>
            <a:r>
              <a:rPr lang="en-GB" sz="1800" dirty="0" smtClean="0">
                <a:solidFill>
                  <a:schemeClr val="tx1"/>
                </a:solidFill>
              </a:rPr>
              <a:t>KAP </a:t>
            </a:r>
            <a:r>
              <a:rPr lang="en-GB" sz="1800" dirty="0">
                <a:solidFill>
                  <a:schemeClr val="tx1"/>
                </a:solidFill>
              </a:rPr>
              <a:t>survey </a:t>
            </a:r>
            <a:r>
              <a:rPr lang="en-GB" sz="1800" dirty="0" smtClean="0">
                <a:solidFill>
                  <a:schemeClr val="tx1"/>
                </a:solidFill>
              </a:rPr>
              <a:t>reports or publications from Uganda, Ethiopia and Vietnam. </a:t>
            </a:r>
          </a:p>
          <a:p>
            <a:pPr marL="285750" lvl="0" indent="-285750" algn="l">
              <a:buFont typeface="Arial" charset="0"/>
              <a:buChar char="•"/>
            </a:pPr>
            <a:r>
              <a:rPr lang="en-GB" sz="1800" dirty="0" smtClean="0">
                <a:solidFill>
                  <a:schemeClr val="tx1"/>
                </a:solidFill>
              </a:rPr>
              <a:t>Engaged </a:t>
            </a:r>
            <a:r>
              <a:rPr lang="en-GB" sz="1800" dirty="0">
                <a:solidFill>
                  <a:schemeClr val="tx1"/>
                </a:solidFill>
              </a:rPr>
              <a:t>with A4NH in workshops.</a:t>
            </a:r>
          </a:p>
        </p:txBody>
      </p:sp>
    </p:spTree>
    <p:extLst>
      <p:ext uri="{BB962C8B-B14F-4D97-AF65-F5344CB8AC3E}">
        <p14:creationId xmlns:p14="http://schemas.microsoft.com/office/powerpoint/2010/main" val="2076404387"/>
      </p:ext>
    </p:extLst>
  </p:cSld>
  <p:clrMapOvr>
    <a:masterClrMapping/>
  </p:clrMapOvr>
  <p:transition spd="slow">
    <p:wipe dir="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14400" y="1752600"/>
            <a:ext cx="8001000" cy="4876800"/>
          </a:xfrm>
        </p:spPr>
        <p:txBody>
          <a:bodyPr>
            <a:noAutofit/>
          </a:bodyPr>
          <a:lstStyle/>
          <a:p>
            <a:pPr algn="l"/>
            <a:r>
              <a:rPr lang="en-GB" sz="1800" b="1" dirty="0">
                <a:solidFill>
                  <a:schemeClr val="tx1"/>
                </a:solidFill>
              </a:rPr>
              <a:t>Deliverables 2018 </a:t>
            </a:r>
            <a:r>
              <a:rPr lang="en-GB" sz="1800" b="1" dirty="0" smtClean="0">
                <a:solidFill>
                  <a:schemeClr val="tx1"/>
                </a:solidFill>
              </a:rPr>
              <a:t>CoA3</a:t>
            </a:r>
            <a:endParaRPr lang="en-GB" sz="1800" dirty="0">
              <a:solidFill>
                <a:schemeClr val="tx1"/>
              </a:solidFill>
            </a:endParaRPr>
          </a:p>
          <a:p>
            <a:pPr marL="285750" lvl="0" indent="-285750" algn="l">
              <a:buFont typeface="Arial" charset="0"/>
              <a:buChar char="•"/>
            </a:pPr>
            <a:r>
              <a:rPr lang="en-GB" sz="1600" dirty="0" smtClean="0">
                <a:solidFill>
                  <a:schemeClr val="tx1"/>
                </a:solidFill>
              </a:rPr>
              <a:t>Development </a:t>
            </a:r>
            <a:r>
              <a:rPr lang="en-GB" sz="1600" dirty="0">
                <a:solidFill>
                  <a:schemeClr val="tx1"/>
                </a:solidFill>
              </a:rPr>
              <a:t>of improved vaccines against African swine fever (ASF</a:t>
            </a:r>
            <a:r>
              <a:rPr lang="en-GB" sz="1600" dirty="0" smtClean="0">
                <a:solidFill>
                  <a:schemeClr val="tx1"/>
                </a:solidFill>
              </a:rPr>
              <a:t>):modified </a:t>
            </a:r>
            <a:r>
              <a:rPr lang="en-GB" sz="1600" dirty="0">
                <a:solidFill>
                  <a:schemeClr val="tx1"/>
                </a:solidFill>
              </a:rPr>
              <a:t>ASFV; proteomics data from virus particles; construction of a synthetic ASFV viral genome.</a:t>
            </a:r>
          </a:p>
          <a:p>
            <a:pPr marL="285750" lvl="0" indent="-285750" algn="l">
              <a:buFont typeface="Arial" charset="0"/>
              <a:buChar char="•"/>
            </a:pPr>
            <a:r>
              <a:rPr lang="en-GB" sz="1600" dirty="0">
                <a:solidFill>
                  <a:schemeClr val="tx1"/>
                </a:solidFill>
              </a:rPr>
              <a:t>Development of improved vaccines against contagious bovine pleuropneumonia (CBPP</a:t>
            </a:r>
            <a:r>
              <a:rPr lang="en-GB" sz="1600" dirty="0" smtClean="0">
                <a:solidFill>
                  <a:schemeClr val="tx1"/>
                </a:solidFill>
              </a:rPr>
              <a:t>): publication </a:t>
            </a:r>
            <a:r>
              <a:rPr lang="en-GB" sz="1600" dirty="0">
                <a:solidFill>
                  <a:schemeClr val="tx1"/>
                </a:solidFill>
              </a:rPr>
              <a:t>on in vivo trial; determine future direction of research.</a:t>
            </a:r>
          </a:p>
          <a:p>
            <a:pPr marL="285750" lvl="0" indent="-285750" algn="l">
              <a:buFont typeface="Arial" charset="0"/>
              <a:buChar char="•"/>
            </a:pPr>
            <a:r>
              <a:rPr lang="en-GB" sz="1600" dirty="0">
                <a:solidFill>
                  <a:schemeClr val="tx1"/>
                </a:solidFill>
              </a:rPr>
              <a:t>Development of improved vaccines against contagious caprine pleuropneumonia (CCPP</a:t>
            </a:r>
            <a:r>
              <a:rPr lang="en-GB" sz="1600" dirty="0" smtClean="0">
                <a:solidFill>
                  <a:schemeClr val="tx1"/>
                </a:solidFill>
              </a:rPr>
              <a:t>): publication </a:t>
            </a:r>
            <a:r>
              <a:rPr lang="en-GB" sz="1600" dirty="0">
                <a:solidFill>
                  <a:schemeClr val="tx1"/>
                </a:solidFill>
              </a:rPr>
              <a:t>on candidate vaccine strains.</a:t>
            </a:r>
          </a:p>
          <a:p>
            <a:pPr marL="285750" lvl="0" indent="-285750" algn="l">
              <a:buFont typeface="Arial" charset="0"/>
              <a:buChar char="•"/>
            </a:pPr>
            <a:r>
              <a:rPr lang="en-GB" sz="1600" dirty="0">
                <a:solidFill>
                  <a:schemeClr val="tx1"/>
                </a:solidFill>
              </a:rPr>
              <a:t>Development of improved vaccines against East Coast fever (ECF</a:t>
            </a:r>
            <a:r>
              <a:rPr lang="en-GB" sz="1600" dirty="0" smtClean="0">
                <a:solidFill>
                  <a:schemeClr val="tx1"/>
                </a:solidFill>
              </a:rPr>
              <a:t>): report </a:t>
            </a:r>
            <a:r>
              <a:rPr lang="en-GB" sz="1600" dirty="0">
                <a:solidFill>
                  <a:schemeClr val="tx1"/>
                </a:solidFill>
              </a:rPr>
              <a:t>on ITM vaccine production at CTTBD and at ILRI; immunogenicity and vaccine trials of p67C in particulate forms; sequence data of p67 specific antibodies; comparative </a:t>
            </a:r>
            <a:r>
              <a:rPr lang="en-GB" sz="1600" dirty="0" err="1">
                <a:solidFill>
                  <a:schemeClr val="tx1"/>
                </a:solidFill>
              </a:rPr>
              <a:t>schizont</a:t>
            </a:r>
            <a:r>
              <a:rPr lang="en-GB" sz="1600" dirty="0">
                <a:solidFill>
                  <a:schemeClr val="tx1"/>
                </a:solidFill>
              </a:rPr>
              <a:t> CTL data from vaccine trials.</a:t>
            </a:r>
          </a:p>
          <a:p>
            <a:pPr marL="285750" lvl="0" indent="-285750" algn="l">
              <a:buFont typeface="Arial" charset="0"/>
              <a:buChar char="•"/>
            </a:pPr>
            <a:r>
              <a:rPr lang="en-GB" sz="1600" dirty="0">
                <a:solidFill>
                  <a:schemeClr val="tx1"/>
                </a:solidFill>
              </a:rPr>
              <a:t>Development of improved vaccines against </a:t>
            </a:r>
            <a:r>
              <a:rPr lang="en-GB" sz="1600" dirty="0" err="1">
                <a:solidFill>
                  <a:schemeClr val="tx1"/>
                </a:solidFill>
              </a:rPr>
              <a:t>peste</a:t>
            </a:r>
            <a:r>
              <a:rPr lang="en-GB" sz="1600" dirty="0">
                <a:solidFill>
                  <a:schemeClr val="tx1"/>
                </a:solidFill>
              </a:rPr>
              <a:t> des </a:t>
            </a:r>
            <a:r>
              <a:rPr lang="en-GB" sz="1600" dirty="0" err="1">
                <a:solidFill>
                  <a:schemeClr val="tx1"/>
                </a:solidFill>
              </a:rPr>
              <a:t>petits</a:t>
            </a:r>
            <a:r>
              <a:rPr lang="en-GB" sz="1600" dirty="0">
                <a:solidFill>
                  <a:schemeClr val="tx1"/>
                </a:solidFill>
              </a:rPr>
              <a:t> ruminants (PPR</a:t>
            </a:r>
            <a:r>
              <a:rPr lang="en-GB" sz="1600" dirty="0" smtClean="0">
                <a:solidFill>
                  <a:schemeClr val="tx1"/>
                </a:solidFill>
              </a:rPr>
              <a:t>): publication </a:t>
            </a:r>
            <a:r>
              <a:rPr lang="en-GB" sz="1600" dirty="0">
                <a:solidFill>
                  <a:schemeClr val="tx1"/>
                </a:solidFill>
              </a:rPr>
              <a:t>on PPR </a:t>
            </a:r>
            <a:r>
              <a:rPr lang="en-GB" sz="1600" dirty="0" smtClean="0">
                <a:solidFill>
                  <a:schemeClr val="tx1"/>
                </a:solidFill>
              </a:rPr>
              <a:t>thermo-tolerant </a:t>
            </a:r>
            <a:r>
              <a:rPr lang="en-GB" sz="1600" dirty="0">
                <a:solidFill>
                  <a:schemeClr val="tx1"/>
                </a:solidFill>
              </a:rPr>
              <a:t>vaccine</a:t>
            </a:r>
            <a:r>
              <a:rPr lang="en-GB" sz="1600" dirty="0" smtClean="0">
                <a:solidFill>
                  <a:schemeClr val="tx1"/>
                </a:solidFill>
              </a:rPr>
              <a:t>.</a:t>
            </a:r>
          </a:p>
          <a:p>
            <a:pPr marL="285750" lvl="0" indent="-285750" algn="l">
              <a:buFont typeface="Arial" charset="0"/>
              <a:buChar char="•"/>
            </a:pPr>
            <a:endParaRPr lang="en-GB" sz="1600" dirty="0">
              <a:solidFill>
                <a:schemeClr val="tx1"/>
              </a:solidFill>
            </a:endParaRPr>
          </a:p>
          <a:p>
            <a:pPr marL="285750" lvl="0" indent="-285750" algn="l">
              <a:buFont typeface="Arial" charset="0"/>
              <a:buChar char="•"/>
            </a:pPr>
            <a:r>
              <a:rPr lang="en-GB" sz="1600" dirty="0">
                <a:solidFill>
                  <a:schemeClr val="tx1"/>
                </a:solidFill>
              </a:rPr>
              <a:t>Developing improved diagnostics and diagnostic </a:t>
            </a:r>
            <a:r>
              <a:rPr lang="en-GB" sz="1600" dirty="0" smtClean="0">
                <a:solidFill>
                  <a:schemeClr val="tx1"/>
                </a:solidFill>
              </a:rPr>
              <a:t>platforms: second </a:t>
            </a:r>
            <a:r>
              <a:rPr lang="en-GB" sz="1600" dirty="0">
                <a:solidFill>
                  <a:schemeClr val="tx1"/>
                </a:solidFill>
              </a:rPr>
              <a:t>generation lateral flow test and / or ELISA for CBPP - agreement/s with private sector partners; performance of existing CCPP serological test on the sample collection</a:t>
            </a:r>
            <a:r>
              <a:rPr lang="en-GB" sz="1800" dirty="0">
                <a:solidFill>
                  <a:schemeClr val="tx1"/>
                </a:solidFill>
              </a:rPr>
              <a:t>.</a:t>
            </a:r>
          </a:p>
        </p:txBody>
      </p:sp>
    </p:spTree>
    <p:extLst>
      <p:ext uri="{BB962C8B-B14F-4D97-AF65-F5344CB8AC3E}">
        <p14:creationId xmlns:p14="http://schemas.microsoft.com/office/powerpoint/2010/main" val="806470684"/>
      </p:ext>
    </p:extLst>
  </p:cSld>
  <p:clrMapOvr>
    <a:masterClrMapping/>
  </p:clrMapOvr>
  <p:transition spd="slow">
    <p:wipe di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14400" y="1752600"/>
            <a:ext cx="7620000" cy="4876800"/>
          </a:xfrm>
        </p:spPr>
        <p:txBody>
          <a:bodyPr>
            <a:noAutofit/>
          </a:bodyPr>
          <a:lstStyle/>
          <a:p>
            <a:pPr algn="l"/>
            <a:r>
              <a:rPr lang="en-GB" sz="1800" b="1" dirty="0">
                <a:solidFill>
                  <a:schemeClr val="tx1"/>
                </a:solidFill>
              </a:rPr>
              <a:t>Deliverables 2018 </a:t>
            </a:r>
            <a:r>
              <a:rPr lang="en-GB" sz="1800" b="1" dirty="0" smtClean="0">
                <a:solidFill>
                  <a:schemeClr val="tx1"/>
                </a:solidFill>
              </a:rPr>
              <a:t>CoA4</a:t>
            </a:r>
            <a:endParaRPr lang="en-GB" sz="1800" dirty="0">
              <a:solidFill>
                <a:schemeClr val="tx1"/>
              </a:solidFill>
            </a:endParaRPr>
          </a:p>
          <a:p>
            <a:pPr marL="285750" lvl="0" indent="-285750" algn="l">
              <a:buFont typeface="Arial" charset="0"/>
              <a:buChar char="•"/>
            </a:pPr>
            <a:r>
              <a:rPr lang="en-US" sz="1800" dirty="0">
                <a:solidFill>
                  <a:schemeClr val="tx1"/>
                </a:solidFill>
              </a:rPr>
              <a:t>Final reports published on available AH products and recommendations, policy briefs, testing of novel  delivery models and cap dev tools, training materials (EU in Ethiopia, PPR in Burkina, Kenya, Tanzania, Ethiopia, Uganda) </a:t>
            </a:r>
            <a:endParaRPr lang="en-GB" sz="1800" dirty="0">
              <a:solidFill>
                <a:schemeClr val="tx1"/>
              </a:solidFill>
            </a:endParaRPr>
          </a:p>
          <a:p>
            <a:pPr marL="285750" lvl="0" indent="-285750" algn="l">
              <a:buFont typeface="Arial" charset="0"/>
              <a:buChar char="•"/>
            </a:pPr>
            <a:r>
              <a:rPr lang="en-US" sz="1800" dirty="0">
                <a:solidFill>
                  <a:schemeClr val="tx1"/>
                </a:solidFill>
              </a:rPr>
              <a:t>A report on impact of reduced dose straw and  gender implications role of buffaloes</a:t>
            </a:r>
            <a:endParaRPr lang="en-GB" sz="1800" dirty="0">
              <a:solidFill>
                <a:schemeClr val="tx1"/>
              </a:solidFill>
            </a:endParaRPr>
          </a:p>
          <a:p>
            <a:pPr marL="285750" lvl="0" indent="-285750" algn="l">
              <a:buFont typeface="Arial" charset="0"/>
              <a:buChar char="•"/>
            </a:pPr>
            <a:r>
              <a:rPr lang="en-US" sz="1800" dirty="0">
                <a:solidFill>
                  <a:schemeClr val="tx1"/>
                </a:solidFill>
              </a:rPr>
              <a:t>Cost effectiveness of </a:t>
            </a:r>
            <a:r>
              <a:rPr lang="en-US" sz="1800" dirty="0" err="1">
                <a:solidFill>
                  <a:schemeClr val="tx1"/>
                </a:solidFill>
              </a:rPr>
              <a:t>thermostabilsation</a:t>
            </a:r>
            <a:r>
              <a:rPr lang="en-US" sz="1800" dirty="0">
                <a:solidFill>
                  <a:schemeClr val="tx1"/>
                </a:solidFill>
              </a:rPr>
              <a:t> of PPR thermostable vaccine </a:t>
            </a:r>
            <a:endParaRPr lang="en-GB" sz="1800" dirty="0">
              <a:solidFill>
                <a:schemeClr val="tx1"/>
              </a:solidFill>
            </a:endParaRPr>
          </a:p>
          <a:p>
            <a:pPr marL="285750" lvl="0" indent="-285750" algn="l">
              <a:buFont typeface="Arial" charset="0"/>
              <a:buChar char="•"/>
            </a:pPr>
            <a:r>
              <a:rPr lang="en-US" sz="1800" dirty="0">
                <a:solidFill>
                  <a:schemeClr val="tx1"/>
                </a:solidFill>
              </a:rPr>
              <a:t>Stakeholder report on the market for diagnostics, prototype for CBPP lateral flow and CBPP Elisa, and CCPP Elisa taken up from mass production and commercialization</a:t>
            </a:r>
            <a:endParaRPr lang="en-GB" sz="1800" dirty="0">
              <a:solidFill>
                <a:schemeClr val="tx1"/>
              </a:solidFill>
            </a:endParaRPr>
          </a:p>
        </p:txBody>
      </p:sp>
    </p:spTree>
    <p:extLst>
      <p:ext uri="{BB962C8B-B14F-4D97-AF65-F5344CB8AC3E}">
        <p14:creationId xmlns:p14="http://schemas.microsoft.com/office/powerpoint/2010/main" val="2095227573"/>
      </p:ext>
    </p:extLst>
  </p:cSld>
  <p:clrMapOvr>
    <a:masterClrMapping/>
  </p:clrMapOvr>
  <p:transition spd="slow">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943708" y="250522"/>
            <a:ext cx="7543800" cy="606669"/>
          </a:xfrm>
        </p:spPr>
        <p:txBody>
          <a:bodyPr/>
          <a:lstStyle/>
          <a:p>
            <a:r>
              <a:rPr lang="en-GB" b="1" dirty="0"/>
              <a:t>Plan of Work for </a:t>
            </a:r>
            <a:r>
              <a:rPr lang="en-GB" b="1" dirty="0" smtClean="0"/>
              <a:t>2018 (summary)</a:t>
            </a:r>
            <a:endParaRPr lang="en-GB" b="1" dirty="0"/>
          </a:p>
        </p:txBody>
      </p:sp>
      <p:graphicFrame>
        <p:nvGraphicFramePr>
          <p:cNvPr id="2" name="Table 1"/>
          <p:cNvGraphicFramePr>
            <a:graphicFrameLocks noGrp="1"/>
          </p:cNvGraphicFramePr>
          <p:nvPr>
            <p:extLst>
              <p:ext uri="{D42A27DB-BD31-4B8C-83A1-F6EECF244321}">
                <p14:modId xmlns:p14="http://schemas.microsoft.com/office/powerpoint/2010/main" val="959417125"/>
              </p:ext>
            </p:extLst>
          </p:nvPr>
        </p:nvGraphicFramePr>
        <p:xfrm>
          <a:off x="943708" y="986777"/>
          <a:ext cx="7543800" cy="5253618"/>
        </p:xfrm>
        <a:graphic>
          <a:graphicData uri="http://schemas.openxmlformats.org/drawingml/2006/table">
            <a:tbl>
              <a:tblPr firstRow="1" bandRow="1">
                <a:tableStyleId>{1FECB4D8-DB02-4DC6-A0A2-4F2EBAE1DC90}</a:tableStyleId>
              </a:tblPr>
              <a:tblGrid>
                <a:gridCol w="1570892">
                  <a:extLst>
                    <a:ext uri="{9D8B030D-6E8A-4147-A177-3AD203B41FA5}">
                      <a16:colId xmlns="" xmlns:a16="http://schemas.microsoft.com/office/drawing/2014/main" val="20000"/>
                    </a:ext>
                  </a:extLst>
                </a:gridCol>
                <a:gridCol w="4724400">
                  <a:extLst>
                    <a:ext uri="{9D8B030D-6E8A-4147-A177-3AD203B41FA5}">
                      <a16:colId xmlns="" xmlns:a16="http://schemas.microsoft.com/office/drawing/2014/main" val="20001"/>
                    </a:ext>
                  </a:extLst>
                </a:gridCol>
                <a:gridCol w="1248508">
                  <a:extLst>
                    <a:ext uri="{9D8B030D-6E8A-4147-A177-3AD203B41FA5}">
                      <a16:colId xmlns="" xmlns:a16="http://schemas.microsoft.com/office/drawing/2014/main" val="20002"/>
                    </a:ext>
                  </a:extLst>
                </a:gridCol>
              </a:tblGrid>
              <a:tr h="594887">
                <a:tc>
                  <a:txBody>
                    <a:bodyPr/>
                    <a:lstStyle/>
                    <a:p>
                      <a:pPr algn="ctr"/>
                      <a:r>
                        <a:rPr lang="en-US" dirty="0"/>
                        <a:t>Cluster of </a:t>
                      </a:r>
                      <a:endParaRPr lang="en-US" dirty="0" smtClean="0"/>
                    </a:p>
                    <a:p>
                      <a:pPr algn="ctr"/>
                      <a:r>
                        <a:rPr lang="en-US" dirty="0" smtClean="0"/>
                        <a:t>Activities </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Deliverables</a:t>
                      </a:r>
                      <a:r>
                        <a:rPr lang="en-US" baseline="0" dirty="0"/>
                        <a:t> 2018</a:t>
                      </a:r>
                      <a:endParaRPr lang="en-US" dirty="0"/>
                    </a:p>
                    <a:p>
                      <a:pPr algn="ct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tc>
                  <a:txBody>
                    <a:bodyPr/>
                    <a:lstStyle/>
                    <a:p>
                      <a:pPr algn="ctr"/>
                      <a:r>
                        <a:rPr lang="en-US" dirty="0" smtClean="0"/>
                        <a:t>Budget</a:t>
                      </a:r>
                    </a:p>
                    <a:p>
                      <a:pPr algn="ctr"/>
                      <a:r>
                        <a:rPr lang="en-US" dirty="0" smtClean="0"/>
                        <a:t>W1/W2*</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75000"/>
                      </a:schemeClr>
                    </a:solidFill>
                  </a:tcPr>
                </a:tc>
                <a:extLst>
                  <a:ext uri="{0D108BD9-81ED-4DB2-BD59-A6C34878D82A}">
                    <a16:rowId xmlns="" xmlns:a16="http://schemas.microsoft.com/office/drawing/2014/main" val="10000"/>
                  </a:ext>
                </a:extLst>
              </a:tr>
              <a:tr h="572646">
                <a:tc>
                  <a:txBody>
                    <a:bodyPr/>
                    <a:lstStyle/>
                    <a:p>
                      <a:r>
                        <a:rPr lang="en-US" sz="1600" dirty="0" smtClean="0"/>
                        <a:t># 1</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kern="1200" dirty="0" smtClean="0">
                          <a:solidFill>
                            <a:schemeClr val="dk1"/>
                          </a:solidFill>
                          <a:effectLst/>
                          <a:latin typeface="+mn-lt"/>
                          <a:ea typeface="+mn-ea"/>
                          <a:cs typeface="+mn-cs"/>
                        </a:rPr>
                        <a:t>Use of gender-sensitive assessment tools in CPR sites </a:t>
                      </a:r>
                    </a:p>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US" sz="1600" dirty="0" smtClean="0"/>
                        <a:t>297 KUSD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572646">
                <a:tc>
                  <a:txBody>
                    <a:bodyPr/>
                    <a:lstStyle/>
                    <a:p>
                      <a:r>
                        <a:rPr lang="en-US" sz="1600" dirty="0" smtClean="0"/>
                        <a:t># 1</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Risk models</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r h="572646">
                <a:tc>
                  <a:txBody>
                    <a:bodyPr/>
                    <a:lstStyle/>
                    <a:p>
                      <a:r>
                        <a:rPr lang="en-US" sz="1600" dirty="0" smtClean="0"/>
                        <a:t># 2</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Herd health packages determined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US" sz="1600" dirty="0" smtClean="0"/>
                        <a:t>418 KUSD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3"/>
                  </a:ext>
                </a:extLst>
              </a:tr>
              <a:tr h="572646">
                <a:tc>
                  <a:txBody>
                    <a:bodyPr/>
                    <a:lstStyle/>
                    <a:p>
                      <a:r>
                        <a:rPr lang="en-US" sz="1600" dirty="0" smtClean="0"/>
                        <a:t>#2</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Knowledge, Attitudes and practices</a:t>
                      </a:r>
                      <a:r>
                        <a:rPr lang="en-US" sz="1600" baseline="0" dirty="0" smtClean="0"/>
                        <a:t> regarding AMR recorded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4"/>
                  </a:ext>
                </a:extLst>
              </a:tr>
              <a:tr h="572646">
                <a:tc>
                  <a:txBody>
                    <a:bodyPr/>
                    <a:lstStyle/>
                    <a:p>
                      <a:r>
                        <a:rPr lang="en-US" sz="1600" dirty="0" smtClean="0"/>
                        <a:t>#3</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Developed improved vaccines  against ASF,CBPP,</a:t>
                      </a:r>
                      <a:r>
                        <a:rPr lang="en-US" sz="1600" baseline="0" dirty="0" smtClean="0"/>
                        <a:t> </a:t>
                      </a:r>
                      <a:r>
                        <a:rPr lang="en-US" sz="1600" dirty="0" smtClean="0"/>
                        <a:t>CCPP,ECF, PPR</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US" sz="1600" dirty="0" smtClean="0"/>
                        <a:t>1 878 KUSD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5"/>
                  </a:ext>
                </a:extLst>
              </a:tr>
              <a:tr h="572646">
                <a:tc>
                  <a:txBody>
                    <a:bodyPr/>
                    <a:lstStyle/>
                    <a:p>
                      <a:r>
                        <a:rPr lang="en-US" sz="1600" dirty="0" smtClean="0"/>
                        <a:t>#3</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Improved  diagnostics</a:t>
                      </a:r>
                      <a:r>
                        <a:rPr lang="en-US" sz="1600" baseline="0" dirty="0" smtClean="0"/>
                        <a:t>  for CBPP, CCPP</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6"/>
                  </a:ext>
                </a:extLst>
              </a:tr>
              <a:tr h="572646">
                <a:tc>
                  <a:txBody>
                    <a:bodyPr/>
                    <a:lstStyle/>
                    <a:p>
                      <a:r>
                        <a:rPr lang="en-US" sz="1600" dirty="0" smtClean="0"/>
                        <a:t># 4</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Novel delivery models and cap dev/training methods tested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rowSpan="2">
                  <a:txBody>
                    <a:bodyPr/>
                    <a:lstStyle/>
                    <a:p>
                      <a:r>
                        <a:rPr lang="en-US" sz="1600" dirty="0" smtClean="0"/>
                        <a:t>187 KUSD</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572646">
                <a:tc>
                  <a:txBody>
                    <a:bodyPr/>
                    <a:lstStyle/>
                    <a:p>
                      <a:r>
                        <a:rPr lang="en-US" sz="1600" dirty="0" smtClean="0"/>
                        <a:t>#4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smtClean="0"/>
                        <a:t>Market for diagnostics assessed and cost effectiveness</a:t>
                      </a:r>
                      <a:r>
                        <a:rPr lang="en-US" sz="1600" baseline="0" dirty="0" smtClean="0"/>
                        <a:t> of producing  thermostable PPR vaccine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vMerge="1">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bl>
          </a:graphicData>
        </a:graphic>
      </p:graphicFrame>
      <p:sp>
        <p:nvSpPr>
          <p:cNvPr id="4" name="TextBox 3"/>
          <p:cNvSpPr txBox="1"/>
          <p:nvPr/>
        </p:nvSpPr>
        <p:spPr>
          <a:xfrm>
            <a:off x="6058445" y="6240395"/>
            <a:ext cx="2429063" cy="307777"/>
          </a:xfrm>
          <a:prstGeom prst="rect">
            <a:avLst/>
          </a:prstGeom>
          <a:noFill/>
        </p:spPr>
        <p:txBody>
          <a:bodyPr wrap="none" rtlCol="0">
            <a:spAutoFit/>
          </a:bodyPr>
          <a:lstStyle/>
          <a:p>
            <a:r>
              <a:rPr lang="en-US" sz="1400" i="1" dirty="0" smtClean="0"/>
              <a:t> * Minus flagship management</a:t>
            </a:r>
            <a:endParaRPr lang="en-US" sz="1400" i="1" dirty="0"/>
          </a:p>
        </p:txBody>
      </p:sp>
    </p:spTree>
    <p:extLst>
      <p:ext uri="{BB962C8B-B14F-4D97-AF65-F5344CB8AC3E}">
        <p14:creationId xmlns:p14="http://schemas.microsoft.com/office/powerpoint/2010/main" val="58925469"/>
      </p:ext>
    </p:extLst>
  </p:cSld>
  <p:clrMapOvr>
    <a:masterClrMapping/>
  </p:clrMapOvr>
  <p:transition spd="slow">
    <p:wipe di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600200" y="1828800"/>
            <a:ext cx="6324600" cy="3886200"/>
          </a:xfrm>
        </p:spPr>
        <p:txBody>
          <a:bodyPr>
            <a:normAutofit fontScale="62500" lnSpcReduction="20000"/>
          </a:bodyPr>
          <a:lstStyle/>
          <a:p>
            <a:r>
              <a:rPr lang="en-US" dirty="0" smtClean="0">
                <a:solidFill>
                  <a:schemeClr val="tx1"/>
                </a:solidFill>
              </a:rPr>
              <a:t>Cross-cutting themes</a:t>
            </a:r>
          </a:p>
          <a:p>
            <a:endParaRPr lang="en-US" dirty="0" smtClean="0">
              <a:solidFill>
                <a:schemeClr val="tx1"/>
              </a:solidFill>
            </a:endParaRPr>
          </a:p>
          <a:p>
            <a:pPr algn="l"/>
            <a:r>
              <a:rPr lang="en-US" b="1" dirty="0" smtClean="0"/>
              <a:t>Gender</a:t>
            </a:r>
            <a:r>
              <a:rPr lang="en-US" dirty="0" smtClean="0"/>
              <a:t> </a:t>
            </a:r>
            <a:r>
              <a:rPr lang="mr-IN" dirty="0" smtClean="0"/>
              <a:t>–</a:t>
            </a:r>
            <a:r>
              <a:rPr lang="en-US" dirty="0" smtClean="0"/>
              <a:t> very much in CoA 1, 2 </a:t>
            </a:r>
            <a:r>
              <a:rPr lang="en-US" dirty="0"/>
              <a:t>a</a:t>
            </a:r>
            <a:r>
              <a:rPr lang="en-US" dirty="0" smtClean="0"/>
              <a:t>nd 4: ranges from analytic to transformative</a:t>
            </a:r>
          </a:p>
          <a:p>
            <a:pPr algn="l"/>
            <a:r>
              <a:rPr lang="en-US" b="1" dirty="0" smtClean="0"/>
              <a:t>Youth</a:t>
            </a:r>
            <a:r>
              <a:rPr lang="en-US" dirty="0" smtClean="0"/>
              <a:t> </a:t>
            </a:r>
            <a:r>
              <a:rPr lang="mr-IN" dirty="0" smtClean="0"/>
              <a:t>–</a:t>
            </a:r>
            <a:r>
              <a:rPr lang="en-US" dirty="0" smtClean="0"/>
              <a:t> we have contributed to the development of the youth strategy  </a:t>
            </a:r>
          </a:p>
          <a:p>
            <a:pPr algn="l"/>
            <a:r>
              <a:rPr lang="en-US" b="1" dirty="0" smtClean="0"/>
              <a:t>Cap Dev </a:t>
            </a:r>
            <a:r>
              <a:rPr lang="mr-IN" dirty="0" smtClean="0"/>
              <a:t>–</a:t>
            </a:r>
            <a:r>
              <a:rPr lang="sv-SE" dirty="0" smtClean="0"/>
              <a:t> </a:t>
            </a:r>
            <a:r>
              <a:rPr lang="en-US" dirty="0" smtClean="0"/>
              <a:t>evaluating efficiency of training in animal health management and delivering animal health services</a:t>
            </a:r>
          </a:p>
          <a:p>
            <a:pPr algn="l"/>
            <a:r>
              <a:rPr lang="en-US" b="1" dirty="0" smtClean="0"/>
              <a:t>Climate change </a:t>
            </a:r>
            <a:r>
              <a:rPr lang="mr-IN" dirty="0" smtClean="0"/>
              <a:t>–</a:t>
            </a:r>
            <a:r>
              <a:rPr lang="en-US" dirty="0" smtClean="0"/>
              <a:t> emerging diseases, increased efficiency/productivity</a:t>
            </a:r>
          </a:p>
          <a:p>
            <a:pPr algn="l"/>
            <a:r>
              <a:rPr lang="en-US" dirty="0" smtClean="0"/>
              <a:t> </a:t>
            </a:r>
            <a:endParaRPr lang="en-US" dirty="0" smtClean="0"/>
          </a:p>
          <a:p>
            <a:endParaRPr lang="en-US" dirty="0"/>
          </a:p>
        </p:txBody>
      </p:sp>
    </p:spTree>
    <p:extLst>
      <p:ext uri="{BB962C8B-B14F-4D97-AF65-F5344CB8AC3E}">
        <p14:creationId xmlns:p14="http://schemas.microsoft.com/office/powerpoint/2010/main" val="4000456888"/>
      </p:ext>
    </p:extLst>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752600" y="2514600"/>
            <a:ext cx="6324600" cy="2971800"/>
          </a:xfrm>
        </p:spPr>
        <p:txBody>
          <a:bodyPr>
            <a:normAutofit lnSpcReduction="10000"/>
          </a:bodyPr>
          <a:lstStyle/>
          <a:p>
            <a:r>
              <a:rPr lang="en-US" dirty="0" smtClean="0"/>
              <a:t>Our </a:t>
            </a:r>
            <a:r>
              <a:rPr lang="en-US" dirty="0"/>
              <a:t>contribution to </a:t>
            </a:r>
          </a:p>
          <a:p>
            <a:r>
              <a:rPr lang="en-US" dirty="0"/>
              <a:t>Livestock CRP priority </a:t>
            </a:r>
            <a:r>
              <a:rPr lang="en-US" dirty="0" smtClean="0"/>
              <a:t>countries</a:t>
            </a:r>
          </a:p>
          <a:p>
            <a:pPr algn="l"/>
            <a:endParaRPr lang="en-US" sz="2600" dirty="0" smtClean="0"/>
          </a:p>
          <a:p>
            <a:pPr algn="l"/>
            <a:r>
              <a:rPr lang="en-US" sz="2600" dirty="0" smtClean="0"/>
              <a:t>Very active in the potential </a:t>
            </a:r>
            <a:r>
              <a:rPr lang="en-US" sz="2600" dirty="0" err="1" smtClean="0"/>
              <a:t>prio</a:t>
            </a:r>
            <a:r>
              <a:rPr lang="en-US" sz="2600" dirty="0" smtClean="0"/>
              <a:t> countries Kenya, Uganda, </a:t>
            </a:r>
            <a:r>
              <a:rPr lang="en-US" sz="2600" dirty="0"/>
              <a:t>T</a:t>
            </a:r>
            <a:r>
              <a:rPr lang="en-US" sz="2600" dirty="0" smtClean="0"/>
              <a:t>anzania, Ethiopia, some activity in Vietnam </a:t>
            </a:r>
          </a:p>
        </p:txBody>
      </p:sp>
    </p:spTree>
    <p:extLst>
      <p:ext uri="{BB962C8B-B14F-4D97-AF65-F5344CB8AC3E}">
        <p14:creationId xmlns:p14="http://schemas.microsoft.com/office/powerpoint/2010/main" val="339919851"/>
      </p:ext>
    </p:extLst>
  </p:cSld>
  <p:clrMapOvr>
    <a:masterClrMapping/>
  </p:clrMapOvr>
  <p:transition spd="slow">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8600" y="1752600"/>
            <a:ext cx="8534400" cy="4876800"/>
          </a:xfrm>
        </p:spPr>
        <p:txBody>
          <a:bodyPr>
            <a:normAutofit fontScale="70000" lnSpcReduction="20000"/>
          </a:bodyPr>
          <a:lstStyle/>
          <a:p>
            <a:r>
              <a:rPr lang="en-US" dirty="0" smtClean="0"/>
              <a:t>Our Development Targets</a:t>
            </a:r>
          </a:p>
          <a:p>
            <a:pPr lvl="0"/>
            <a:r>
              <a:rPr lang="en-US" sz="2800" dirty="0" smtClean="0"/>
              <a:t>(As expressed in the original proposal)</a:t>
            </a:r>
          </a:p>
          <a:p>
            <a:pPr lvl="0"/>
            <a:endParaRPr lang="en-US" sz="2800" dirty="0" smtClean="0"/>
          </a:p>
          <a:p>
            <a:pPr marL="457200" lvl="0" indent="-457200" algn="l">
              <a:buFont typeface="Wingdings" charset="2"/>
              <a:buChar char="Ø"/>
            </a:pPr>
            <a:r>
              <a:rPr lang="en-GB" sz="2800" dirty="0" smtClean="0">
                <a:solidFill>
                  <a:schemeClr val="tx1"/>
                </a:solidFill>
              </a:rPr>
              <a:t>1.6 </a:t>
            </a:r>
            <a:r>
              <a:rPr lang="en-GB" sz="2800" dirty="0">
                <a:solidFill>
                  <a:schemeClr val="tx1"/>
                </a:solidFill>
              </a:rPr>
              <a:t>million livestock-keeping households (4 million individuals) realizing 15%, on </a:t>
            </a:r>
            <a:r>
              <a:rPr lang="en-GB" sz="2800" dirty="0" smtClean="0">
                <a:solidFill>
                  <a:schemeClr val="tx1"/>
                </a:solidFill>
              </a:rPr>
              <a:t>average, increase </a:t>
            </a:r>
            <a:r>
              <a:rPr lang="en-GB" sz="2800" dirty="0">
                <a:solidFill>
                  <a:schemeClr val="tx1"/>
                </a:solidFill>
              </a:rPr>
              <a:t>in productivity through the use of integrated herd health packages in 9 countries.</a:t>
            </a:r>
          </a:p>
          <a:p>
            <a:pPr marL="457200" lvl="0" indent="-457200" algn="l">
              <a:buFont typeface="Wingdings" charset="2"/>
              <a:buChar char="Ø"/>
            </a:pPr>
            <a:r>
              <a:rPr lang="en-GB" sz="2800" dirty="0">
                <a:solidFill>
                  <a:schemeClr val="tx1"/>
                </a:solidFill>
              </a:rPr>
              <a:t>5.6 million people in livestock keeping households experiencing 15% (or actual) reduction </a:t>
            </a:r>
            <a:r>
              <a:rPr lang="en-GB" sz="2800" dirty="0" smtClean="0">
                <a:solidFill>
                  <a:schemeClr val="tx1"/>
                </a:solidFill>
              </a:rPr>
              <a:t>in prevalence </a:t>
            </a:r>
            <a:r>
              <a:rPr lang="en-GB" sz="2800" dirty="0">
                <a:solidFill>
                  <a:schemeClr val="tx1"/>
                </a:solidFill>
              </a:rPr>
              <a:t>of zoonotic pathogens and applying rational use of antibiotics in the livestock food system, translating into reduced risk for increase in anti-microbial resistance and improved food quality for 2.7 million consumers in 7 countries.</a:t>
            </a:r>
          </a:p>
          <a:p>
            <a:pPr marL="457200" lvl="0" indent="-457200" algn="l">
              <a:buFont typeface="Wingdings" charset="2"/>
              <a:buChar char="Ø"/>
            </a:pPr>
            <a:r>
              <a:rPr lang="en-GB" sz="2800" dirty="0">
                <a:solidFill>
                  <a:schemeClr val="tx1"/>
                </a:solidFill>
              </a:rPr>
              <a:t>20% reduction in morbidity and mortality of livestock and 25% reduction in disease control costs through early diagnosis of disease, impacting 6.4 million people in livestock keeping households, across 10 countries.</a:t>
            </a:r>
          </a:p>
          <a:p>
            <a:pPr marL="457200" lvl="0" indent="-457200" algn="l">
              <a:buFont typeface="Wingdings" charset="2"/>
              <a:buChar char="Ø"/>
            </a:pPr>
            <a:r>
              <a:rPr lang="en-GB" sz="2800" dirty="0">
                <a:solidFill>
                  <a:schemeClr val="tx1"/>
                </a:solidFill>
              </a:rPr>
              <a:t>Improved health practices that reduce women's labour and energy expenditure by </a:t>
            </a:r>
            <a:r>
              <a:rPr lang="en-GB" sz="2800" dirty="0" smtClean="0">
                <a:solidFill>
                  <a:schemeClr val="tx1"/>
                </a:solidFill>
              </a:rPr>
              <a:t>10% developed </a:t>
            </a:r>
            <a:r>
              <a:rPr lang="en-GB" sz="2800" dirty="0">
                <a:solidFill>
                  <a:schemeClr val="tx1"/>
                </a:solidFill>
              </a:rPr>
              <a:t>and disseminated, reaching 2.8 million women, across 11 countries.</a:t>
            </a:r>
          </a:p>
          <a:p>
            <a:pPr algn="l"/>
            <a:endParaRPr lang="en-US" sz="2800" dirty="0"/>
          </a:p>
        </p:txBody>
      </p:sp>
    </p:spTree>
    <p:extLst>
      <p:ext uri="{BB962C8B-B14F-4D97-AF65-F5344CB8AC3E}">
        <p14:creationId xmlns:p14="http://schemas.microsoft.com/office/powerpoint/2010/main" val="3349209298"/>
      </p:ext>
    </p:extLst>
  </p:cSld>
  <p:clrMapOvr>
    <a:masterClrMapping/>
  </p:clrMapOvr>
  <p:transition spd="slow">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752600" y="2157335"/>
            <a:ext cx="6324600" cy="2438400"/>
          </a:xfrm>
        </p:spPr>
        <p:txBody>
          <a:bodyPr/>
          <a:lstStyle/>
          <a:p>
            <a:r>
              <a:rPr lang="en-US" dirty="0" smtClean="0"/>
              <a:t>Managing </a:t>
            </a:r>
            <a:r>
              <a:rPr lang="en-US" dirty="0"/>
              <a:t>the Flagship</a:t>
            </a:r>
          </a:p>
        </p:txBody>
      </p:sp>
      <p:sp>
        <p:nvSpPr>
          <p:cNvPr id="2" name="Oval 1"/>
          <p:cNvSpPr/>
          <p:nvPr/>
        </p:nvSpPr>
        <p:spPr>
          <a:xfrm>
            <a:off x="2286000" y="3429000"/>
            <a:ext cx="4038600" cy="2009931"/>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u="sng" dirty="0" smtClean="0"/>
          </a:p>
          <a:p>
            <a:pPr algn="ctr"/>
            <a:r>
              <a:rPr lang="en-US" u="sng" dirty="0" smtClean="0"/>
              <a:t>Flagship Leader:</a:t>
            </a:r>
          </a:p>
          <a:p>
            <a:pPr algn="ctr"/>
            <a:r>
              <a:rPr lang="en-US" dirty="0" smtClean="0"/>
              <a:t>Ulf Magnusson, SLU</a:t>
            </a:r>
          </a:p>
          <a:p>
            <a:pPr algn="ctr"/>
            <a:r>
              <a:rPr lang="en-US" dirty="0" smtClean="0"/>
              <a:t>ILRI Focal point:</a:t>
            </a:r>
          </a:p>
          <a:p>
            <a:pPr algn="ctr"/>
            <a:r>
              <a:rPr lang="en-US" dirty="0" err="1" smtClean="0"/>
              <a:t>Barabara</a:t>
            </a:r>
            <a:r>
              <a:rPr lang="en-US" dirty="0" smtClean="0"/>
              <a:t> Wieland, ILRI Addis</a:t>
            </a:r>
          </a:p>
          <a:p>
            <a:pPr algn="ctr"/>
            <a:r>
              <a:rPr lang="en-US" u="sng" dirty="0" smtClean="0"/>
              <a:t>Flagship Manager:</a:t>
            </a:r>
          </a:p>
          <a:p>
            <a:pPr algn="ctr"/>
            <a:r>
              <a:rPr lang="en-US" dirty="0" smtClean="0"/>
              <a:t>Stella </a:t>
            </a:r>
            <a:r>
              <a:rPr lang="en-US" dirty="0" err="1" smtClean="0"/>
              <a:t>Ikileng</a:t>
            </a:r>
            <a:endParaRPr lang="en-US" dirty="0" smtClean="0"/>
          </a:p>
          <a:p>
            <a:pPr algn="ctr"/>
            <a:r>
              <a:rPr lang="en-US" dirty="0" smtClean="0"/>
              <a:t>ILRI, NBO</a:t>
            </a:r>
          </a:p>
          <a:p>
            <a:pPr algn="ctr"/>
            <a:endParaRPr lang="en-US" dirty="0"/>
          </a:p>
        </p:txBody>
      </p:sp>
      <p:sp>
        <p:nvSpPr>
          <p:cNvPr id="5" name="Oval 4"/>
          <p:cNvSpPr/>
          <p:nvPr/>
        </p:nvSpPr>
        <p:spPr>
          <a:xfrm>
            <a:off x="914400" y="2971800"/>
            <a:ext cx="1981200" cy="1295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t>CoA 1</a:t>
            </a:r>
          </a:p>
          <a:p>
            <a:pPr algn="ctr"/>
            <a:r>
              <a:rPr lang="en-US" dirty="0" smtClean="0"/>
              <a:t>Barbara</a:t>
            </a:r>
          </a:p>
          <a:p>
            <a:pPr algn="ctr"/>
            <a:r>
              <a:rPr lang="en-US" dirty="0" smtClean="0"/>
              <a:t>Wieland</a:t>
            </a:r>
            <a:endParaRPr lang="en-US" dirty="0"/>
          </a:p>
        </p:txBody>
      </p:sp>
      <p:sp>
        <p:nvSpPr>
          <p:cNvPr id="6" name="Oval 5"/>
          <p:cNvSpPr/>
          <p:nvPr/>
        </p:nvSpPr>
        <p:spPr>
          <a:xfrm>
            <a:off x="914400" y="4433965"/>
            <a:ext cx="1981200" cy="1295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t>CoA 3</a:t>
            </a:r>
          </a:p>
          <a:p>
            <a:pPr algn="ctr"/>
            <a:r>
              <a:rPr lang="en-US" dirty="0" err="1" smtClean="0"/>
              <a:t>Vish</a:t>
            </a:r>
            <a:r>
              <a:rPr lang="en-US" dirty="0" smtClean="0"/>
              <a:t> Nene</a:t>
            </a:r>
            <a:endParaRPr lang="en-US" dirty="0"/>
          </a:p>
        </p:txBody>
      </p:sp>
      <p:sp>
        <p:nvSpPr>
          <p:cNvPr id="7" name="Oval 6"/>
          <p:cNvSpPr/>
          <p:nvPr/>
        </p:nvSpPr>
        <p:spPr>
          <a:xfrm>
            <a:off x="5715000" y="3086100"/>
            <a:ext cx="1828800" cy="1295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t>CoA 2</a:t>
            </a:r>
          </a:p>
          <a:p>
            <a:pPr algn="ctr"/>
            <a:r>
              <a:rPr lang="en-US" dirty="0" smtClean="0"/>
              <a:t>Ulf</a:t>
            </a:r>
          </a:p>
          <a:p>
            <a:pPr algn="ctr"/>
            <a:r>
              <a:rPr lang="en-US" dirty="0" smtClean="0"/>
              <a:t>Magnusson</a:t>
            </a:r>
            <a:endParaRPr lang="en-US" dirty="0"/>
          </a:p>
        </p:txBody>
      </p:sp>
      <p:sp>
        <p:nvSpPr>
          <p:cNvPr id="8" name="Oval 7"/>
          <p:cNvSpPr/>
          <p:nvPr/>
        </p:nvSpPr>
        <p:spPr>
          <a:xfrm>
            <a:off x="5753100" y="4486431"/>
            <a:ext cx="1943100" cy="1295400"/>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u="sng" dirty="0" smtClean="0"/>
              <a:t>CoA 4</a:t>
            </a:r>
          </a:p>
          <a:p>
            <a:pPr algn="ctr"/>
            <a:r>
              <a:rPr lang="en-US" dirty="0" smtClean="0"/>
              <a:t>Henry Kiara</a:t>
            </a:r>
            <a:endParaRPr lang="en-US" dirty="0"/>
          </a:p>
        </p:txBody>
      </p:sp>
    </p:spTree>
    <p:extLst>
      <p:ext uri="{BB962C8B-B14F-4D97-AF65-F5344CB8AC3E}">
        <p14:creationId xmlns:p14="http://schemas.microsoft.com/office/powerpoint/2010/main" val="2700683816"/>
      </p:ext>
    </p:extLst>
  </p:cSld>
  <p:clrMapOvr>
    <a:masterClrMapping/>
  </p:clrMapOvr>
  <p:transition spd="slow">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tags r:id="rId1"/>
    </p:custDataLst>
  </p:cSld>
  <p:clrMapOvr>
    <a:masterClrMapping/>
  </p:clrMapOvr>
  <p:transition spd="slow">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990600" y="1752600"/>
            <a:ext cx="7121071" cy="4876800"/>
          </a:xfrm>
        </p:spPr>
        <p:txBody>
          <a:bodyPr>
            <a:normAutofit fontScale="40000" lnSpcReduction="20000"/>
          </a:bodyPr>
          <a:lstStyle/>
          <a:p>
            <a:r>
              <a:rPr lang="en-US" sz="5100" dirty="0" smtClean="0"/>
              <a:t>CoA </a:t>
            </a:r>
            <a:r>
              <a:rPr lang="en-US" sz="5100" dirty="0"/>
              <a:t>and product </a:t>
            </a:r>
            <a:r>
              <a:rPr lang="en-US" sz="5100" dirty="0" smtClean="0"/>
              <a:t>lines</a:t>
            </a:r>
          </a:p>
          <a:p>
            <a:pPr algn="l"/>
            <a:endParaRPr lang="en-US" sz="4200" b="1" dirty="0" smtClean="0"/>
          </a:p>
          <a:p>
            <a:pPr algn="l"/>
            <a:r>
              <a:rPr lang="en-US" sz="5000" b="1" dirty="0" smtClean="0"/>
              <a:t>Cluster </a:t>
            </a:r>
            <a:r>
              <a:rPr lang="en-US" sz="5000" b="1" dirty="0"/>
              <a:t>1. Evaluate animal health constraints and threats </a:t>
            </a:r>
            <a:endParaRPr lang="en-GB" sz="5000" b="1" dirty="0"/>
          </a:p>
          <a:p>
            <a:pPr algn="l"/>
            <a:r>
              <a:rPr lang="en-US" sz="5000" dirty="0" smtClean="0"/>
              <a:t>aims  </a:t>
            </a:r>
            <a:r>
              <a:rPr lang="en-US" sz="5000" dirty="0"/>
              <a:t>to identify the extent and impact of animal health constraints on animal productivity and livelihoods. These approaches will first be used in the focus systems and value chains in the program’s priority countries and then in other </a:t>
            </a:r>
            <a:r>
              <a:rPr lang="en-US" sz="5000" dirty="0" smtClean="0"/>
              <a:t>locations</a:t>
            </a:r>
            <a:r>
              <a:rPr lang="en-US" sz="5000" b="1" dirty="0"/>
              <a:t> </a:t>
            </a:r>
            <a:r>
              <a:rPr lang="en-US" sz="5000" b="1" dirty="0" smtClean="0"/>
              <a:t>.</a:t>
            </a:r>
          </a:p>
          <a:p>
            <a:pPr algn="l"/>
            <a:endParaRPr lang="en-US" sz="5000" b="1" dirty="0"/>
          </a:p>
          <a:p>
            <a:pPr algn="l"/>
            <a:r>
              <a:rPr lang="en-US" sz="5000" b="1" dirty="0" smtClean="0"/>
              <a:t>Cluster </a:t>
            </a:r>
            <a:r>
              <a:rPr lang="en-US" sz="5000" b="1" dirty="0"/>
              <a:t>2. Improve herd health management, including appropriate drug </a:t>
            </a:r>
            <a:r>
              <a:rPr lang="en-US" sz="5000" b="1" dirty="0" smtClean="0"/>
              <a:t>use</a:t>
            </a:r>
            <a:endParaRPr lang="en-GB" sz="5000" b="1" dirty="0"/>
          </a:p>
          <a:p>
            <a:pPr algn="l"/>
            <a:r>
              <a:rPr lang="en-GB" sz="5000" dirty="0"/>
              <a:t>a</a:t>
            </a:r>
            <a:r>
              <a:rPr lang="en-US" sz="5000" dirty="0" err="1" smtClean="0"/>
              <a:t>ims</a:t>
            </a:r>
            <a:r>
              <a:rPr lang="en-US" sz="5000" dirty="0" smtClean="0"/>
              <a:t> to </a:t>
            </a:r>
            <a:r>
              <a:rPr lang="en-US" sz="5000" dirty="0"/>
              <a:t>improve animal health by evaluating, refining and adapting holistic herd health approaches</a:t>
            </a:r>
            <a:r>
              <a:rPr lang="en-US" sz="5000" dirty="0" smtClean="0"/>
              <a:t>.</a:t>
            </a:r>
            <a:r>
              <a:rPr lang="en-US" sz="5000" dirty="0"/>
              <a:t> Efficient herd health interventions will reduce the need to use antimicrobials —especially relevant for the rapid growth trajectory—and thus reduce the risk of </a:t>
            </a:r>
            <a:r>
              <a:rPr lang="en-US" sz="5000" dirty="0" smtClean="0"/>
              <a:t>antimicrobial resistance.</a:t>
            </a:r>
          </a:p>
          <a:p>
            <a:pPr algn="l"/>
            <a:endParaRPr lang="en-GB" dirty="0"/>
          </a:p>
          <a:p>
            <a:r>
              <a:rPr lang="en-US" dirty="0"/>
              <a:t> </a:t>
            </a:r>
            <a:endParaRPr lang="en-GB" dirty="0"/>
          </a:p>
          <a:p>
            <a:r>
              <a:rPr lang="en-US" dirty="0" smtClean="0"/>
              <a:t>.</a:t>
            </a:r>
          </a:p>
          <a:p>
            <a:endParaRPr lang="en-US" dirty="0"/>
          </a:p>
        </p:txBody>
      </p:sp>
      <p:sp>
        <p:nvSpPr>
          <p:cNvPr id="2" name="TextBox 1"/>
          <p:cNvSpPr txBox="1"/>
          <p:nvPr/>
        </p:nvSpPr>
        <p:spPr>
          <a:xfrm>
            <a:off x="4949371" y="34544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63518169"/>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1219200" y="1752600"/>
            <a:ext cx="6892471" cy="4724400"/>
          </a:xfrm>
        </p:spPr>
        <p:txBody>
          <a:bodyPr>
            <a:normAutofit fontScale="25000" lnSpcReduction="20000"/>
          </a:bodyPr>
          <a:lstStyle/>
          <a:p>
            <a:r>
              <a:rPr lang="en-US" sz="9600" dirty="0" smtClean="0"/>
              <a:t>CoA </a:t>
            </a:r>
            <a:r>
              <a:rPr lang="en-US" sz="9600" dirty="0"/>
              <a:t>and product </a:t>
            </a:r>
            <a:r>
              <a:rPr lang="en-US" sz="9600" dirty="0" smtClean="0"/>
              <a:t>lines</a:t>
            </a:r>
          </a:p>
          <a:p>
            <a:pPr algn="l"/>
            <a:endParaRPr lang="en-US" sz="6000" b="1" dirty="0" smtClean="0"/>
          </a:p>
          <a:p>
            <a:pPr algn="l"/>
            <a:r>
              <a:rPr lang="en-US" sz="8000" b="1" dirty="0" smtClean="0"/>
              <a:t>Cluster 3: Develop diagnostics and vaccines to improve animal disease control programs</a:t>
            </a:r>
            <a:endParaRPr lang="en-GB" sz="8000" b="1" dirty="0"/>
          </a:p>
          <a:p>
            <a:pPr algn="l"/>
            <a:r>
              <a:rPr lang="en-US" sz="8000" dirty="0" smtClean="0"/>
              <a:t> Research </a:t>
            </a:r>
            <a:r>
              <a:rPr lang="en-US" sz="8000" dirty="0"/>
              <a:t>product lines developed by this cluster are vaccines and diagnostic tools that can be used to reduce the negative impact of priority livestock diseases in targeted production systems, thereby increasing their productivity. </a:t>
            </a:r>
            <a:endParaRPr lang="en-GB" sz="8000" dirty="0"/>
          </a:p>
          <a:p>
            <a:pPr algn="l"/>
            <a:endParaRPr lang="en-US" sz="8000" b="1" dirty="0"/>
          </a:p>
          <a:p>
            <a:pPr algn="l"/>
            <a:r>
              <a:rPr lang="en-US" sz="8000" b="1" dirty="0"/>
              <a:t>Cluster </a:t>
            </a:r>
            <a:r>
              <a:rPr lang="en-US" sz="8000" b="1" dirty="0" smtClean="0"/>
              <a:t>4</a:t>
            </a:r>
            <a:r>
              <a:rPr lang="en-US" sz="8000" b="1" dirty="0"/>
              <a:t>: Develop models to improve access to animal health services and products </a:t>
            </a:r>
            <a:endParaRPr lang="en-GB" sz="8000" dirty="0"/>
          </a:p>
          <a:p>
            <a:pPr algn="l"/>
            <a:r>
              <a:rPr lang="en-US" sz="8000" dirty="0" smtClean="0"/>
              <a:t>This cluster addresses the broad constraints of access to animal health products and services. Technological outputs from clusters 2 and 3 are the model products and services to test delivery systems and to ensure that products and services reach their intended beneficiaries. </a:t>
            </a:r>
            <a:endParaRPr lang="en-GB" sz="8000" dirty="0" smtClean="0"/>
          </a:p>
          <a:p>
            <a:pPr algn="l"/>
            <a:endParaRPr lang="en-GB" sz="7200" dirty="0"/>
          </a:p>
          <a:p>
            <a:pPr algn="l"/>
            <a:r>
              <a:rPr lang="en-US" sz="7200" dirty="0"/>
              <a:t> </a:t>
            </a:r>
            <a:endParaRPr lang="en-GB" sz="7200" dirty="0"/>
          </a:p>
          <a:p>
            <a:pPr algn="l"/>
            <a:r>
              <a:rPr lang="en-US" dirty="0" smtClean="0"/>
              <a:t>.</a:t>
            </a:r>
          </a:p>
          <a:p>
            <a:pPr algn="l"/>
            <a:endParaRPr lang="en-US" dirty="0"/>
          </a:p>
        </p:txBody>
      </p:sp>
      <p:sp>
        <p:nvSpPr>
          <p:cNvPr id="2" name="TextBox 1"/>
          <p:cNvSpPr txBox="1"/>
          <p:nvPr/>
        </p:nvSpPr>
        <p:spPr>
          <a:xfrm>
            <a:off x="4949371" y="345440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75147405"/>
      </p:ext>
    </p:extLst>
  </p:cSld>
  <p:clrMapOvr>
    <a:masterClrMapping/>
  </p:clrMapOvr>
  <p:transition spd="slow">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609600" y="3429000"/>
            <a:ext cx="1981200" cy="1371600"/>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CoA1:</a:t>
            </a:r>
          </a:p>
          <a:p>
            <a:pPr algn="ctr"/>
            <a:r>
              <a:rPr lang="en-US" dirty="0" smtClean="0"/>
              <a:t>Constraints and Threats</a:t>
            </a:r>
            <a:endParaRPr lang="en-US" dirty="0"/>
          </a:p>
        </p:txBody>
      </p:sp>
      <p:sp>
        <p:nvSpPr>
          <p:cNvPr id="5" name="Oval 4"/>
          <p:cNvSpPr/>
          <p:nvPr/>
        </p:nvSpPr>
        <p:spPr>
          <a:xfrm>
            <a:off x="3507260" y="4926166"/>
            <a:ext cx="1981200" cy="1371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CoA3:</a:t>
            </a:r>
          </a:p>
          <a:p>
            <a:pPr algn="ctr"/>
            <a:r>
              <a:rPr lang="en-US" dirty="0" smtClean="0"/>
              <a:t>Vaccines and </a:t>
            </a:r>
          </a:p>
          <a:p>
            <a:pPr algn="ctr"/>
            <a:r>
              <a:rPr lang="en-US" dirty="0" smtClean="0"/>
              <a:t>Diagnostics</a:t>
            </a:r>
            <a:endParaRPr lang="en-US" dirty="0"/>
          </a:p>
        </p:txBody>
      </p:sp>
      <p:sp>
        <p:nvSpPr>
          <p:cNvPr id="7" name="Oval 6"/>
          <p:cNvSpPr/>
          <p:nvPr/>
        </p:nvSpPr>
        <p:spPr>
          <a:xfrm>
            <a:off x="3486915" y="2293497"/>
            <a:ext cx="1981200" cy="13716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CoA2:</a:t>
            </a:r>
          </a:p>
          <a:p>
            <a:pPr algn="ctr"/>
            <a:r>
              <a:rPr lang="en-US" dirty="0" smtClean="0"/>
              <a:t>Herd Health</a:t>
            </a:r>
            <a:endParaRPr lang="en-US" dirty="0"/>
          </a:p>
        </p:txBody>
      </p:sp>
      <p:sp>
        <p:nvSpPr>
          <p:cNvPr id="8" name="Oval 7"/>
          <p:cNvSpPr/>
          <p:nvPr/>
        </p:nvSpPr>
        <p:spPr>
          <a:xfrm>
            <a:off x="6248400" y="3429000"/>
            <a:ext cx="1981200" cy="13716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CoA4:</a:t>
            </a:r>
          </a:p>
          <a:p>
            <a:pPr algn="ctr"/>
            <a:r>
              <a:rPr lang="en-US" dirty="0" smtClean="0"/>
              <a:t>Services and Products</a:t>
            </a:r>
            <a:endParaRPr lang="en-US" dirty="0"/>
          </a:p>
        </p:txBody>
      </p:sp>
      <p:sp>
        <p:nvSpPr>
          <p:cNvPr id="10" name="Left-Right Arrow 9"/>
          <p:cNvSpPr/>
          <p:nvPr/>
        </p:nvSpPr>
        <p:spPr>
          <a:xfrm rot="20826352">
            <a:off x="2712955" y="3500791"/>
            <a:ext cx="680564" cy="3286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Left-Right Arrow 10"/>
          <p:cNvSpPr/>
          <p:nvPr/>
        </p:nvSpPr>
        <p:spPr>
          <a:xfrm rot="20301405">
            <a:off x="5568859" y="4761861"/>
            <a:ext cx="680564" cy="3286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Left-Right Arrow 11"/>
          <p:cNvSpPr/>
          <p:nvPr/>
        </p:nvSpPr>
        <p:spPr>
          <a:xfrm rot="1511744">
            <a:off x="2624374" y="4578855"/>
            <a:ext cx="680564" cy="3286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Left-Right Arrow 12"/>
          <p:cNvSpPr/>
          <p:nvPr/>
        </p:nvSpPr>
        <p:spPr>
          <a:xfrm rot="5400000">
            <a:off x="4157578" y="4102895"/>
            <a:ext cx="680564" cy="3286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Left-Right Arrow 13"/>
          <p:cNvSpPr/>
          <p:nvPr/>
        </p:nvSpPr>
        <p:spPr>
          <a:xfrm rot="1511744">
            <a:off x="5567896" y="3443352"/>
            <a:ext cx="680564" cy="328612"/>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6553200" y="1752600"/>
            <a:ext cx="2202078" cy="830997"/>
          </a:xfrm>
          <a:prstGeom prst="rect">
            <a:avLst/>
          </a:prstGeom>
          <a:noFill/>
        </p:spPr>
        <p:txBody>
          <a:bodyPr wrap="none" rtlCol="0">
            <a:spAutoFit/>
          </a:bodyPr>
          <a:lstStyle/>
          <a:p>
            <a:r>
              <a:rPr lang="en-US" sz="2400" dirty="0" smtClean="0"/>
              <a:t>The Coherence  </a:t>
            </a:r>
          </a:p>
          <a:p>
            <a:r>
              <a:rPr lang="en-US" sz="2400" dirty="0" smtClean="0"/>
              <a:t>- cross-talk</a:t>
            </a:r>
            <a:endParaRPr lang="en-US" sz="2400" dirty="0"/>
          </a:p>
        </p:txBody>
      </p:sp>
    </p:spTree>
    <p:extLst>
      <p:ext uri="{BB962C8B-B14F-4D97-AF65-F5344CB8AC3E}">
        <p14:creationId xmlns:p14="http://schemas.microsoft.com/office/powerpoint/2010/main" val="1305216460"/>
      </p:ext>
    </p:extLst>
  </p:cSld>
  <p:clrMapOvr>
    <a:masterClrMapping/>
  </p:clrMapOvr>
  <p:transition spd="slow">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777244" y="228600"/>
            <a:ext cx="8138156" cy="11430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en-US" dirty="0" smtClean="0"/>
          </a:p>
          <a:p>
            <a:pPr marL="0" indent="0" algn="ctr">
              <a:buNone/>
            </a:pPr>
            <a:r>
              <a:rPr lang="en-US" dirty="0" smtClean="0"/>
              <a:t>O</a:t>
            </a:r>
            <a:r>
              <a:rPr lang="en-US" dirty="0" smtClean="0"/>
              <a:t>verview of current budget for 2018</a:t>
            </a:r>
            <a:endParaRPr lang="en-US" dirty="0"/>
          </a:p>
        </p:txBody>
      </p:sp>
      <p:graphicFrame>
        <p:nvGraphicFramePr>
          <p:cNvPr id="2" name="Table 1"/>
          <p:cNvGraphicFramePr>
            <a:graphicFrameLocks noGrp="1"/>
          </p:cNvGraphicFramePr>
          <p:nvPr>
            <p:extLst>
              <p:ext uri="{D42A27DB-BD31-4B8C-83A1-F6EECF244321}">
                <p14:modId xmlns:p14="http://schemas.microsoft.com/office/powerpoint/2010/main" val="1993304587"/>
              </p:ext>
            </p:extLst>
          </p:nvPr>
        </p:nvGraphicFramePr>
        <p:xfrm>
          <a:off x="2286000" y="1904998"/>
          <a:ext cx="5943600" cy="3657602"/>
        </p:xfrm>
        <a:graphic>
          <a:graphicData uri="http://schemas.openxmlformats.org/drawingml/2006/table">
            <a:tbl>
              <a:tblPr>
                <a:tableStyleId>{5C22544A-7EE6-4342-B048-85BDC9FD1C3A}</a:tableStyleId>
              </a:tblPr>
              <a:tblGrid>
                <a:gridCol w="1517514"/>
                <a:gridCol w="1517514"/>
                <a:gridCol w="1405107"/>
                <a:gridCol w="1503465"/>
              </a:tblGrid>
              <a:tr h="358959">
                <a:tc>
                  <a:txBody>
                    <a:bodyPr/>
                    <a:lstStyle/>
                    <a:p>
                      <a:pPr algn="ctr" fontAlgn="b"/>
                      <a:r>
                        <a:rPr lang="en-US" sz="2400" b="1" i="0" u="none" strike="noStrike" dirty="0" smtClean="0">
                          <a:solidFill>
                            <a:srgbClr val="000000"/>
                          </a:solidFill>
                          <a:effectLst/>
                          <a:latin typeface="+mn-lt"/>
                        </a:rPr>
                        <a:t>Budget 2018</a:t>
                      </a:r>
                      <a:endParaRPr lang="en-US" sz="2400" b="1" i="0" u="none" strike="noStrike" dirty="0">
                        <a:solidFill>
                          <a:srgbClr val="000000"/>
                        </a:solidFill>
                        <a:effectLst/>
                        <a:latin typeface="+mn-lt"/>
                      </a:endParaRPr>
                    </a:p>
                  </a:txBody>
                  <a:tcPr marL="12700" marR="12700" marT="12700" marB="0" anchor="b"/>
                </a:tc>
                <a:tc gridSpan="3">
                  <a:txBody>
                    <a:bodyPr/>
                    <a:lstStyle/>
                    <a:p>
                      <a:pPr algn="ctr" fontAlgn="b"/>
                      <a:r>
                        <a:rPr lang="en-US" sz="2400" u="none" strike="noStrike" dirty="0">
                          <a:effectLst/>
                          <a:latin typeface="+mn-lt"/>
                        </a:rPr>
                        <a:t>Updated figures- Nov 2017</a:t>
                      </a:r>
                      <a:endParaRPr lang="en-US" sz="2400" b="1" i="0" u="none" strike="noStrike" dirty="0">
                        <a:solidFill>
                          <a:srgbClr val="000000"/>
                        </a:solidFill>
                        <a:effectLst/>
                        <a:latin typeface="+mn-lt"/>
                      </a:endParaRPr>
                    </a:p>
                  </a:txBody>
                  <a:tcPr marL="12700" marR="12700" marT="12700" marB="0" anchor="b"/>
                </a:tc>
                <a:tc hMerge="1">
                  <a:txBody>
                    <a:bodyPr/>
                    <a:lstStyle/>
                    <a:p>
                      <a:endParaRPr lang="en-US"/>
                    </a:p>
                  </a:txBody>
                  <a:tcPr/>
                </a:tc>
                <a:tc hMerge="1">
                  <a:txBody>
                    <a:bodyPr/>
                    <a:lstStyle/>
                    <a:p>
                      <a:endParaRPr lang="en-US"/>
                    </a:p>
                  </a:txBody>
                  <a:tcPr/>
                </a:tc>
              </a:tr>
              <a:tr h="741847">
                <a:tc>
                  <a:txBody>
                    <a:bodyPr/>
                    <a:lstStyle/>
                    <a:p>
                      <a:pPr algn="l" fontAlgn="b"/>
                      <a:endParaRPr lang="mr-IN" sz="2400" b="1" i="0" u="none" strike="noStrike" dirty="0">
                        <a:solidFill>
                          <a:srgbClr val="000000"/>
                        </a:solidFill>
                        <a:effectLst/>
                        <a:latin typeface="+mn-lt"/>
                      </a:endParaRPr>
                    </a:p>
                  </a:txBody>
                  <a:tcPr marL="12700" marR="12700" marT="12700" marB="0" anchor="b"/>
                </a:tc>
                <a:tc>
                  <a:txBody>
                    <a:bodyPr/>
                    <a:lstStyle/>
                    <a:p>
                      <a:pPr algn="r" fontAlgn="b"/>
                      <a:r>
                        <a:rPr lang="mr-IN" sz="2400" u="none" strike="noStrike" dirty="0">
                          <a:effectLst/>
                          <a:latin typeface="+mn-lt"/>
                        </a:rPr>
                        <a:t>W1/2</a:t>
                      </a:r>
                      <a:endParaRPr lang="mr-IN" sz="2400" b="1" i="0" u="none" strike="noStrike" dirty="0">
                        <a:solidFill>
                          <a:srgbClr val="000000"/>
                        </a:solidFill>
                        <a:effectLst/>
                        <a:latin typeface="+mn-lt"/>
                      </a:endParaRPr>
                    </a:p>
                  </a:txBody>
                  <a:tcPr marL="12700" marR="12700" marT="12700" marB="0" anchor="b"/>
                </a:tc>
                <a:tc>
                  <a:txBody>
                    <a:bodyPr/>
                    <a:lstStyle/>
                    <a:p>
                      <a:pPr algn="r" fontAlgn="b"/>
                      <a:r>
                        <a:rPr lang="en-US" sz="2400" u="none" strike="noStrike" dirty="0">
                          <a:effectLst/>
                          <a:latin typeface="+mn-lt"/>
                        </a:rPr>
                        <a:t>Bilateral</a:t>
                      </a:r>
                      <a:endParaRPr lang="en-US" sz="2400" b="1" i="0" u="none" strike="noStrike" dirty="0">
                        <a:solidFill>
                          <a:srgbClr val="000000"/>
                        </a:solidFill>
                        <a:effectLst/>
                        <a:latin typeface="+mn-lt"/>
                      </a:endParaRPr>
                    </a:p>
                  </a:txBody>
                  <a:tcPr marL="12700" marR="12700" marT="12700" marB="0" anchor="b"/>
                </a:tc>
                <a:tc>
                  <a:txBody>
                    <a:bodyPr/>
                    <a:lstStyle/>
                    <a:p>
                      <a:pPr algn="r" fontAlgn="b"/>
                      <a:r>
                        <a:rPr lang="en-US" sz="2400" u="none" strike="noStrike" dirty="0">
                          <a:effectLst/>
                          <a:latin typeface="+mn-lt"/>
                        </a:rPr>
                        <a:t>W3</a:t>
                      </a:r>
                      <a:endParaRPr lang="en-US" sz="2400" b="1" i="0" u="none" strike="noStrike" dirty="0">
                        <a:solidFill>
                          <a:srgbClr val="000000"/>
                        </a:solidFill>
                        <a:effectLst/>
                        <a:latin typeface="+mn-lt"/>
                      </a:endParaRPr>
                    </a:p>
                  </a:txBody>
                  <a:tcPr marL="12700" marR="12700" marT="12700" marB="0" anchor="b"/>
                </a:tc>
              </a:tr>
              <a:tr h="358959">
                <a:tc>
                  <a:txBody>
                    <a:bodyPr/>
                    <a:lstStyle/>
                    <a:p>
                      <a:pPr algn="r" fontAlgn="b"/>
                      <a:r>
                        <a:rPr lang="cs-CZ" sz="2400" b="0" i="0" u="none" strike="noStrike" dirty="0" err="1" smtClean="0">
                          <a:solidFill>
                            <a:srgbClr val="000000"/>
                          </a:solidFill>
                          <a:effectLst/>
                          <a:latin typeface="+mn-lt"/>
                        </a:rPr>
                        <a:t>CoA</a:t>
                      </a:r>
                      <a:r>
                        <a:rPr lang="cs-CZ" sz="2400" b="0" i="0" u="none" strike="noStrike" baseline="0" dirty="0" smtClean="0">
                          <a:solidFill>
                            <a:srgbClr val="000000"/>
                          </a:solidFill>
                          <a:effectLst/>
                          <a:latin typeface="+mn-lt"/>
                        </a:rPr>
                        <a:t> 1</a:t>
                      </a:r>
                      <a:endParaRPr lang="cs-CZ" sz="2400" b="0" i="0" u="none" strike="noStrike" dirty="0">
                        <a:solidFill>
                          <a:srgbClr val="000000"/>
                        </a:solidFill>
                        <a:effectLst/>
                        <a:latin typeface="+mn-lt"/>
                      </a:endParaRPr>
                    </a:p>
                  </a:txBody>
                  <a:tcPr marL="12700" marR="12700" marT="12700" marB="0" anchor="b"/>
                </a:tc>
                <a:tc>
                  <a:txBody>
                    <a:bodyPr/>
                    <a:lstStyle/>
                    <a:p>
                      <a:pPr algn="r" fontAlgn="b"/>
                      <a:r>
                        <a:rPr lang="cs-CZ" sz="2400" u="none" strike="noStrike" dirty="0">
                          <a:effectLst/>
                          <a:latin typeface="+mn-lt"/>
                        </a:rPr>
                        <a:t> 297 000 </a:t>
                      </a:r>
                      <a:endParaRPr lang="cs-CZ" sz="2400" b="0" i="0" u="none" strike="noStrike" dirty="0">
                        <a:solidFill>
                          <a:srgbClr val="000000"/>
                        </a:solidFill>
                        <a:effectLst/>
                        <a:latin typeface="+mn-lt"/>
                      </a:endParaRPr>
                    </a:p>
                  </a:txBody>
                  <a:tcPr marL="12700" marR="12700" marT="12700" marB="0" anchor="b"/>
                </a:tc>
                <a:tc>
                  <a:txBody>
                    <a:bodyPr/>
                    <a:lstStyle/>
                    <a:p>
                      <a:pPr algn="l" fontAlgn="b"/>
                      <a:endParaRPr lang="en-US" sz="2400" b="0" i="0" u="none" strike="noStrike" dirty="0">
                        <a:solidFill>
                          <a:srgbClr val="000000"/>
                        </a:solidFill>
                        <a:effectLst/>
                        <a:latin typeface="+mn-lt"/>
                      </a:endParaRPr>
                    </a:p>
                  </a:txBody>
                  <a:tcPr marL="12700" marR="12700" marT="12700" marB="0" anchor="b"/>
                </a:tc>
                <a:tc>
                  <a:txBody>
                    <a:bodyPr/>
                    <a:lstStyle/>
                    <a:p>
                      <a:pPr algn="l" fontAlgn="b"/>
                      <a:endParaRPr lang="en-US" sz="2400" b="0" i="0" u="none" strike="noStrike">
                        <a:solidFill>
                          <a:srgbClr val="000000"/>
                        </a:solidFill>
                        <a:effectLst/>
                        <a:latin typeface="+mn-lt"/>
                      </a:endParaRPr>
                    </a:p>
                  </a:txBody>
                  <a:tcPr marL="12700" marR="12700" marT="12700" marB="0" anchor="b"/>
                </a:tc>
              </a:tr>
              <a:tr h="358959">
                <a:tc>
                  <a:txBody>
                    <a:bodyPr/>
                    <a:lstStyle/>
                    <a:p>
                      <a:pPr algn="r" fontAlgn="b"/>
                      <a:r>
                        <a:rPr lang="cs-CZ" sz="2400" b="0" i="0" u="none" strike="noStrike" dirty="0" err="1" smtClean="0">
                          <a:solidFill>
                            <a:srgbClr val="000000"/>
                          </a:solidFill>
                          <a:effectLst/>
                          <a:latin typeface="+mn-lt"/>
                        </a:rPr>
                        <a:t>CoA</a:t>
                      </a:r>
                      <a:r>
                        <a:rPr lang="cs-CZ" sz="2400" b="0" i="0" u="none" strike="noStrike" dirty="0" smtClean="0">
                          <a:solidFill>
                            <a:srgbClr val="000000"/>
                          </a:solidFill>
                          <a:effectLst/>
                          <a:latin typeface="+mn-lt"/>
                        </a:rPr>
                        <a:t> 2</a:t>
                      </a:r>
                      <a:endParaRPr lang="cs-CZ" sz="2400" b="0" i="0" u="none" strike="noStrike" dirty="0">
                        <a:solidFill>
                          <a:srgbClr val="000000"/>
                        </a:solidFill>
                        <a:effectLst/>
                        <a:latin typeface="+mn-lt"/>
                      </a:endParaRPr>
                    </a:p>
                  </a:txBody>
                  <a:tcPr marL="12700" marR="12700" marT="12700" marB="0" anchor="b"/>
                </a:tc>
                <a:tc>
                  <a:txBody>
                    <a:bodyPr/>
                    <a:lstStyle/>
                    <a:p>
                      <a:pPr algn="r" fontAlgn="b"/>
                      <a:r>
                        <a:rPr lang="cs-CZ" sz="2400" u="none" strike="noStrike">
                          <a:effectLst/>
                          <a:latin typeface="+mn-lt"/>
                        </a:rPr>
                        <a:t> 418 000 </a:t>
                      </a:r>
                      <a:endParaRPr lang="cs-CZ" sz="2400" b="0" i="0" u="none" strike="noStrike">
                        <a:solidFill>
                          <a:srgbClr val="000000"/>
                        </a:solidFill>
                        <a:effectLst/>
                        <a:latin typeface="+mn-lt"/>
                      </a:endParaRPr>
                    </a:p>
                  </a:txBody>
                  <a:tcPr marL="12700" marR="12700" marT="12700" marB="0" anchor="b"/>
                </a:tc>
                <a:tc>
                  <a:txBody>
                    <a:bodyPr/>
                    <a:lstStyle/>
                    <a:p>
                      <a:pPr algn="r" fontAlgn="b"/>
                      <a:r>
                        <a:rPr lang="is-IS" sz="2400" u="none" strike="noStrike" dirty="0">
                          <a:effectLst/>
                          <a:latin typeface="+mn-lt"/>
                        </a:rPr>
                        <a:t> 112 273 </a:t>
                      </a:r>
                      <a:endParaRPr lang="is-IS" sz="2400" b="0" i="0" u="none" strike="noStrike" dirty="0">
                        <a:solidFill>
                          <a:srgbClr val="000000"/>
                        </a:solidFill>
                        <a:effectLst/>
                        <a:latin typeface="+mn-lt"/>
                      </a:endParaRPr>
                    </a:p>
                  </a:txBody>
                  <a:tcPr marL="12700" marR="12700" marT="12700" marB="0" anchor="b"/>
                </a:tc>
                <a:tc>
                  <a:txBody>
                    <a:bodyPr/>
                    <a:lstStyle/>
                    <a:p>
                      <a:pPr algn="r" fontAlgn="b"/>
                      <a:r>
                        <a:rPr lang="cs-CZ" sz="2400" u="none" strike="noStrike">
                          <a:effectLst/>
                          <a:latin typeface="+mn-lt"/>
                        </a:rPr>
                        <a:t> 112 071 </a:t>
                      </a:r>
                      <a:endParaRPr lang="cs-CZ" sz="2400" b="0" i="0" u="none" strike="noStrike">
                        <a:solidFill>
                          <a:srgbClr val="000000"/>
                        </a:solidFill>
                        <a:effectLst/>
                        <a:latin typeface="+mn-lt"/>
                      </a:endParaRPr>
                    </a:p>
                  </a:txBody>
                  <a:tcPr marL="12700" marR="12700" marT="12700" marB="0" anchor="b"/>
                </a:tc>
              </a:tr>
              <a:tr h="358959">
                <a:tc>
                  <a:txBody>
                    <a:bodyPr/>
                    <a:lstStyle/>
                    <a:p>
                      <a:pPr algn="r" fontAlgn="b"/>
                      <a:r>
                        <a:rPr lang="cs-CZ" sz="2400" b="0" i="0" u="none" strike="noStrike" dirty="0" err="1" smtClean="0">
                          <a:solidFill>
                            <a:srgbClr val="000000"/>
                          </a:solidFill>
                          <a:effectLst/>
                          <a:latin typeface="+mn-lt"/>
                        </a:rPr>
                        <a:t>CoA</a:t>
                      </a:r>
                      <a:r>
                        <a:rPr lang="cs-CZ" sz="2400" b="0" i="0" u="none" strike="noStrike" dirty="0" smtClean="0">
                          <a:solidFill>
                            <a:srgbClr val="000000"/>
                          </a:solidFill>
                          <a:effectLst/>
                          <a:latin typeface="+mn-lt"/>
                        </a:rPr>
                        <a:t> 3</a:t>
                      </a:r>
                      <a:endParaRPr lang="cs-CZ" sz="2400" b="0" i="0" u="none" strike="noStrike" dirty="0">
                        <a:solidFill>
                          <a:srgbClr val="000000"/>
                        </a:solidFill>
                        <a:effectLst/>
                        <a:latin typeface="+mn-lt"/>
                      </a:endParaRPr>
                    </a:p>
                  </a:txBody>
                  <a:tcPr marL="12700" marR="12700" marT="12700" marB="0" anchor="b"/>
                </a:tc>
                <a:tc>
                  <a:txBody>
                    <a:bodyPr/>
                    <a:lstStyle/>
                    <a:p>
                      <a:pPr algn="r" fontAlgn="b"/>
                      <a:r>
                        <a:rPr lang="cs-CZ" sz="2400" u="none" strike="noStrike">
                          <a:effectLst/>
                          <a:latin typeface="+mn-lt"/>
                        </a:rPr>
                        <a:t> 1 878 000 </a:t>
                      </a:r>
                      <a:endParaRPr lang="cs-CZ" sz="2400" b="0" i="0" u="none" strike="noStrike">
                        <a:solidFill>
                          <a:srgbClr val="000000"/>
                        </a:solidFill>
                        <a:effectLst/>
                        <a:latin typeface="+mn-lt"/>
                      </a:endParaRPr>
                    </a:p>
                  </a:txBody>
                  <a:tcPr marL="12700" marR="12700" marT="12700" marB="0" anchor="b"/>
                </a:tc>
                <a:tc>
                  <a:txBody>
                    <a:bodyPr/>
                    <a:lstStyle/>
                    <a:p>
                      <a:pPr algn="r" fontAlgn="b"/>
                      <a:r>
                        <a:rPr lang="pl-PL" sz="2400" u="none" strike="noStrike" dirty="0">
                          <a:effectLst/>
                          <a:latin typeface="+mn-lt"/>
                        </a:rPr>
                        <a:t> 761 271 </a:t>
                      </a:r>
                      <a:endParaRPr lang="pl-PL" sz="2400" b="0" i="0" u="none" strike="noStrike" dirty="0">
                        <a:solidFill>
                          <a:srgbClr val="000000"/>
                        </a:solidFill>
                        <a:effectLst/>
                        <a:latin typeface="+mn-lt"/>
                      </a:endParaRPr>
                    </a:p>
                  </a:txBody>
                  <a:tcPr marL="12700" marR="12700" marT="12700" marB="0" anchor="b"/>
                </a:tc>
                <a:tc>
                  <a:txBody>
                    <a:bodyPr/>
                    <a:lstStyle/>
                    <a:p>
                      <a:pPr algn="r" fontAlgn="b"/>
                      <a:r>
                        <a:rPr lang="sk-SK" sz="2400" u="none" strike="noStrike">
                          <a:effectLst/>
                          <a:latin typeface="+mn-lt"/>
                        </a:rPr>
                        <a:t> 1 309 013 </a:t>
                      </a:r>
                      <a:endParaRPr lang="sk-SK" sz="2400" b="0" i="0" u="none" strike="noStrike">
                        <a:solidFill>
                          <a:srgbClr val="000000"/>
                        </a:solidFill>
                        <a:effectLst/>
                        <a:latin typeface="+mn-lt"/>
                      </a:endParaRPr>
                    </a:p>
                  </a:txBody>
                  <a:tcPr marL="12700" marR="12700" marT="12700" marB="0" anchor="b"/>
                </a:tc>
              </a:tr>
              <a:tr h="358959">
                <a:tc>
                  <a:txBody>
                    <a:bodyPr/>
                    <a:lstStyle/>
                    <a:p>
                      <a:pPr algn="r" fontAlgn="b"/>
                      <a:r>
                        <a:rPr lang="fi-FI" sz="2400" b="0" i="0" u="none" strike="noStrike" dirty="0" err="1" smtClean="0">
                          <a:solidFill>
                            <a:srgbClr val="000000"/>
                          </a:solidFill>
                          <a:effectLst/>
                          <a:latin typeface="+mn-lt"/>
                        </a:rPr>
                        <a:t>CoA</a:t>
                      </a:r>
                      <a:r>
                        <a:rPr lang="fi-FI" sz="2400" b="0" i="0" u="none" strike="noStrike" dirty="0" smtClean="0">
                          <a:solidFill>
                            <a:srgbClr val="000000"/>
                          </a:solidFill>
                          <a:effectLst/>
                          <a:latin typeface="+mn-lt"/>
                        </a:rPr>
                        <a:t> 4</a:t>
                      </a:r>
                      <a:endParaRPr lang="fi-FI" sz="2400" b="0" i="0" u="none" strike="noStrike" dirty="0">
                        <a:solidFill>
                          <a:srgbClr val="000000"/>
                        </a:solidFill>
                        <a:effectLst/>
                        <a:latin typeface="+mn-lt"/>
                      </a:endParaRPr>
                    </a:p>
                  </a:txBody>
                  <a:tcPr marL="12700" marR="12700" marT="12700" marB="0" anchor="b"/>
                </a:tc>
                <a:tc>
                  <a:txBody>
                    <a:bodyPr/>
                    <a:lstStyle/>
                    <a:p>
                      <a:pPr algn="r" fontAlgn="b"/>
                      <a:r>
                        <a:rPr lang="fi-FI" sz="2400" u="none" strike="noStrike">
                          <a:effectLst/>
                          <a:latin typeface="+mn-lt"/>
                        </a:rPr>
                        <a:t> 187 000 </a:t>
                      </a:r>
                      <a:endParaRPr lang="fi-FI" sz="2400" b="0" i="0" u="none" strike="noStrike">
                        <a:solidFill>
                          <a:srgbClr val="000000"/>
                        </a:solidFill>
                        <a:effectLst/>
                        <a:latin typeface="+mn-lt"/>
                      </a:endParaRPr>
                    </a:p>
                  </a:txBody>
                  <a:tcPr marL="12700" marR="12700" marT="12700" marB="0" anchor="b"/>
                </a:tc>
                <a:tc>
                  <a:txBody>
                    <a:bodyPr/>
                    <a:lstStyle/>
                    <a:p>
                      <a:pPr algn="l" fontAlgn="b"/>
                      <a:r>
                        <a:rPr lang="sk-SK" sz="2400" u="none" strike="noStrike" dirty="0">
                          <a:effectLst/>
                          <a:latin typeface="+mn-lt"/>
                        </a:rPr>
                        <a:t> </a:t>
                      </a:r>
                      <a:endParaRPr lang="sk-SK" sz="2400" b="0" i="0" u="none" strike="noStrike" dirty="0">
                        <a:solidFill>
                          <a:srgbClr val="000000"/>
                        </a:solidFill>
                        <a:effectLst/>
                        <a:latin typeface="+mn-lt"/>
                      </a:endParaRPr>
                    </a:p>
                  </a:txBody>
                  <a:tcPr marL="12700" marR="12700" marT="12700" marB="0" anchor="b"/>
                </a:tc>
                <a:tc>
                  <a:txBody>
                    <a:bodyPr/>
                    <a:lstStyle/>
                    <a:p>
                      <a:pPr algn="l" fontAlgn="b"/>
                      <a:r>
                        <a:rPr lang="sk-SK" sz="2400" u="none" strike="noStrike" dirty="0">
                          <a:effectLst/>
                          <a:latin typeface="+mn-lt"/>
                        </a:rPr>
                        <a:t> </a:t>
                      </a:r>
                      <a:endParaRPr lang="sk-SK" sz="2400" b="0" i="0" u="none" strike="noStrike" dirty="0">
                        <a:solidFill>
                          <a:srgbClr val="000000"/>
                        </a:solidFill>
                        <a:effectLst/>
                        <a:latin typeface="+mn-lt"/>
                      </a:endParaRPr>
                    </a:p>
                  </a:txBody>
                  <a:tcPr marL="12700" marR="12700" marT="12700" marB="0" anchor="b"/>
                </a:tc>
              </a:tr>
              <a:tr h="657695">
                <a:tc>
                  <a:txBody>
                    <a:bodyPr/>
                    <a:lstStyle/>
                    <a:p>
                      <a:pPr algn="r" fontAlgn="b"/>
                      <a:r>
                        <a:rPr lang="cs-CZ" sz="2400" b="0" i="0" u="none" strike="noStrike" dirty="0" err="1" smtClean="0">
                          <a:solidFill>
                            <a:srgbClr val="000000"/>
                          </a:solidFill>
                          <a:effectLst/>
                          <a:latin typeface="+mn-lt"/>
                        </a:rPr>
                        <a:t>Total</a:t>
                      </a:r>
                      <a:r>
                        <a:rPr lang="cs-CZ" sz="2400" b="0" i="0" u="none" strike="noStrike" dirty="0" smtClean="0">
                          <a:solidFill>
                            <a:srgbClr val="000000"/>
                          </a:solidFill>
                          <a:effectLst/>
                          <a:latin typeface="+mn-lt"/>
                        </a:rPr>
                        <a:t> </a:t>
                      </a:r>
                      <a:endParaRPr lang="cs-CZ" sz="2400" b="0" i="0" u="none" strike="noStrike" dirty="0">
                        <a:solidFill>
                          <a:srgbClr val="000000"/>
                        </a:solidFill>
                        <a:effectLst/>
                        <a:latin typeface="+mn-lt"/>
                      </a:endParaRPr>
                    </a:p>
                  </a:txBody>
                  <a:tcPr marL="12700" marR="12700" marT="12700" marB="0" anchor="b"/>
                </a:tc>
                <a:tc>
                  <a:txBody>
                    <a:bodyPr/>
                    <a:lstStyle/>
                    <a:p>
                      <a:pPr algn="r" fontAlgn="b"/>
                      <a:r>
                        <a:rPr lang="cs-CZ" sz="2400" u="none" strike="noStrike">
                          <a:effectLst/>
                          <a:latin typeface="+mn-lt"/>
                        </a:rPr>
                        <a:t> 2 780 000 </a:t>
                      </a:r>
                      <a:endParaRPr lang="cs-CZ" sz="2400" b="0" i="0" u="none" strike="noStrike">
                        <a:solidFill>
                          <a:srgbClr val="000000"/>
                        </a:solidFill>
                        <a:effectLst/>
                        <a:latin typeface="+mn-lt"/>
                      </a:endParaRPr>
                    </a:p>
                  </a:txBody>
                  <a:tcPr marL="12700" marR="12700" marT="12700" marB="0" anchor="b"/>
                </a:tc>
                <a:tc>
                  <a:txBody>
                    <a:bodyPr/>
                    <a:lstStyle/>
                    <a:p>
                      <a:pPr algn="r" fontAlgn="b"/>
                      <a:r>
                        <a:rPr lang="fi-FI" sz="2400" u="none" strike="noStrike">
                          <a:effectLst/>
                          <a:latin typeface="+mn-lt"/>
                        </a:rPr>
                        <a:t> 873 544 </a:t>
                      </a:r>
                      <a:endParaRPr lang="fi-FI" sz="2400" b="0" i="0" u="none" strike="noStrike">
                        <a:solidFill>
                          <a:srgbClr val="000000"/>
                        </a:solidFill>
                        <a:effectLst/>
                        <a:latin typeface="+mn-lt"/>
                      </a:endParaRPr>
                    </a:p>
                  </a:txBody>
                  <a:tcPr marL="12700" marR="12700" marT="12700" marB="0" anchor="b"/>
                </a:tc>
                <a:tc>
                  <a:txBody>
                    <a:bodyPr/>
                    <a:lstStyle/>
                    <a:p>
                      <a:pPr algn="r" fontAlgn="b"/>
                      <a:r>
                        <a:rPr lang="cs-CZ" sz="2400" u="none" strike="noStrike" dirty="0">
                          <a:effectLst/>
                          <a:latin typeface="+mn-lt"/>
                        </a:rPr>
                        <a:t> 1 421 084 </a:t>
                      </a:r>
                      <a:endParaRPr lang="cs-CZ" sz="2400" b="0" i="0" u="none" strike="noStrike" dirty="0">
                        <a:solidFill>
                          <a:srgbClr val="000000"/>
                        </a:solidFill>
                        <a:effectLst/>
                        <a:latin typeface="+mn-lt"/>
                      </a:endParaRPr>
                    </a:p>
                  </a:txBody>
                  <a:tcPr marL="12700" marR="12700" marT="12700" marB="0" anchor="b"/>
                </a:tc>
              </a:tr>
            </a:tbl>
          </a:graphicData>
        </a:graphic>
      </p:graphicFrame>
    </p:spTree>
    <p:extLst>
      <p:ext uri="{BB962C8B-B14F-4D97-AF65-F5344CB8AC3E}">
        <p14:creationId xmlns:p14="http://schemas.microsoft.com/office/powerpoint/2010/main" val="2485029187"/>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609600" y="1828800"/>
            <a:ext cx="8077200" cy="4724400"/>
          </a:xfrm>
        </p:spPr>
        <p:txBody>
          <a:bodyPr>
            <a:normAutofit fontScale="77500" lnSpcReduction="20000"/>
          </a:bodyPr>
          <a:lstStyle/>
          <a:p>
            <a:r>
              <a:rPr lang="en-US" dirty="0" smtClean="0">
                <a:solidFill>
                  <a:schemeClr val="tx1"/>
                </a:solidFill>
              </a:rPr>
              <a:t>Brief comments to the W1/W2 budget cut 2018</a:t>
            </a:r>
          </a:p>
          <a:p>
            <a:endParaRPr lang="en-US" dirty="0" smtClean="0">
              <a:solidFill>
                <a:schemeClr val="tx1"/>
              </a:solidFill>
            </a:endParaRPr>
          </a:p>
          <a:p>
            <a:pPr marL="457200" lvl="0" indent="-457200" algn="l">
              <a:buFont typeface="Wingdings" charset="2"/>
              <a:buChar char="Ø"/>
            </a:pPr>
            <a:r>
              <a:rPr lang="en-GB" sz="2900" dirty="0">
                <a:solidFill>
                  <a:schemeClr val="tx1"/>
                </a:solidFill>
              </a:rPr>
              <a:t>Obviously the bilaterally funded activities generating deliverables during 2018 are kept.</a:t>
            </a:r>
          </a:p>
          <a:p>
            <a:pPr marL="457200" lvl="0" indent="-457200" algn="l">
              <a:buFont typeface="Wingdings" charset="2"/>
              <a:buChar char="Ø"/>
            </a:pPr>
            <a:r>
              <a:rPr lang="en-GB" sz="2900" dirty="0">
                <a:solidFill>
                  <a:schemeClr val="tx1"/>
                </a:solidFill>
              </a:rPr>
              <a:t>The cuts in flagship 1 and 2, has mainly been made by reducing the number of countries where we have activities.</a:t>
            </a:r>
          </a:p>
          <a:p>
            <a:pPr marL="457200" lvl="0" indent="-457200" algn="l">
              <a:buFont typeface="Wingdings" charset="2"/>
              <a:buChar char="Ø"/>
            </a:pPr>
            <a:r>
              <a:rPr lang="en-GB" sz="2900" dirty="0">
                <a:solidFill>
                  <a:schemeClr val="tx1"/>
                </a:solidFill>
              </a:rPr>
              <a:t>In cluster 3, there are entire activities left out in order to protect the most strategic/long term ones.</a:t>
            </a:r>
          </a:p>
          <a:p>
            <a:pPr marL="457200" lvl="0" indent="-457200" algn="l">
              <a:buFont typeface="Wingdings" charset="2"/>
              <a:buChar char="Ø"/>
            </a:pPr>
            <a:r>
              <a:rPr lang="en-GB" sz="2900" dirty="0">
                <a:solidFill>
                  <a:schemeClr val="tx1"/>
                </a:solidFill>
              </a:rPr>
              <a:t>It is expected that F&amp;F and LLAFS contribute technically and financially to some of the deliverables/activities in cluster 1, 2 and 4. </a:t>
            </a:r>
          </a:p>
          <a:p>
            <a:pPr marL="457200" lvl="0" indent="-457200" algn="l">
              <a:buFont typeface="Wingdings" charset="2"/>
              <a:buChar char="Ø"/>
            </a:pPr>
            <a:r>
              <a:rPr lang="en-GB" sz="2900" dirty="0">
                <a:solidFill>
                  <a:schemeClr val="tx1"/>
                </a:solidFill>
              </a:rPr>
              <a:t>The minor funding to ICARDA and SLU has been protected in order to maintain a trustworthy partnership.</a:t>
            </a:r>
          </a:p>
          <a:p>
            <a:endParaRPr lang="en-US" sz="2800" dirty="0">
              <a:solidFill>
                <a:schemeClr val="tx1"/>
              </a:solidFill>
            </a:endParaRPr>
          </a:p>
        </p:txBody>
      </p:sp>
    </p:spTree>
    <p:extLst>
      <p:ext uri="{BB962C8B-B14F-4D97-AF65-F5344CB8AC3E}">
        <p14:creationId xmlns:p14="http://schemas.microsoft.com/office/powerpoint/2010/main" val="501686586"/>
      </p:ext>
    </p:extLst>
  </p:cSld>
  <p:clrMapOvr>
    <a:masterClrMapping/>
  </p:clrMapOvr>
  <p:transition spd="slow">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
          <p:cNvSpPr txBox="1">
            <a:spLocks/>
          </p:cNvSpPr>
          <p:nvPr/>
        </p:nvSpPr>
        <p:spPr>
          <a:xfrm>
            <a:off x="762000" y="228600"/>
            <a:ext cx="8138156" cy="685800"/>
          </a:xfrm>
          <a:prstGeom prst="rect">
            <a:avLst/>
          </a:prstGeom>
        </p:spPr>
        <p:txBody>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dirty="0" smtClean="0"/>
              <a:t>Simplified t</a:t>
            </a:r>
            <a:r>
              <a:rPr lang="en-US" dirty="0" smtClean="0"/>
              <a:t>heory </a:t>
            </a:r>
            <a:r>
              <a:rPr lang="en-US" dirty="0"/>
              <a:t>of </a:t>
            </a:r>
            <a:r>
              <a:rPr lang="en-US" dirty="0" smtClean="0"/>
              <a:t>Change CoA1</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760350817"/>
              </p:ext>
            </p:extLst>
          </p:nvPr>
        </p:nvGraphicFramePr>
        <p:xfrm>
          <a:off x="1524000" y="1397000"/>
          <a:ext cx="6400800" cy="4089400"/>
        </p:xfrm>
        <a:graphic>
          <a:graphicData uri="http://schemas.openxmlformats.org/drawingml/2006/table">
            <a:tbl>
              <a:tblPr firstRow="1" bandRow="1">
                <a:tableStyleId>{5C22544A-7EE6-4342-B048-85BDC9FD1C3A}</a:tableStyleId>
              </a:tblPr>
              <a:tblGrid>
                <a:gridCol w="6400800"/>
              </a:tblGrid>
              <a:tr h="517376">
                <a:tc>
                  <a:txBody>
                    <a:bodyPr/>
                    <a:lstStyle/>
                    <a:p>
                      <a:r>
                        <a:rPr lang="en-US" dirty="0" smtClean="0"/>
                        <a:t>Evaluate animal health constraints and threats</a:t>
                      </a:r>
                      <a:endParaRPr lang="en-US" dirty="0"/>
                    </a:p>
                  </a:txBody>
                  <a:tcPr/>
                </a:tc>
              </a:tr>
              <a:tr h="893006">
                <a:tc>
                  <a:txBody>
                    <a:bodyPr/>
                    <a:lstStyle/>
                    <a:p>
                      <a:r>
                        <a:rPr lang="en-US" dirty="0" smtClean="0"/>
                        <a:t>Assessment tools and risk maps developed and</a:t>
                      </a:r>
                      <a:r>
                        <a:rPr lang="en-US" baseline="0" dirty="0" smtClean="0"/>
                        <a:t> used by national and international research partners in CRP countries</a:t>
                      </a:r>
                      <a:endParaRPr lang="en-US" dirty="0"/>
                    </a:p>
                  </a:txBody>
                  <a:tcPr/>
                </a:tc>
              </a:tr>
              <a:tr h="8930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 Findings from use of assessment tools and risk maps are applied by research partners and donors for prioritizing research agendas.</a:t>
                      </a:r>
                      <a:endParaRPr lang="en-US" dirty="0" smtClean="0"/>
                    </a:p>
                  </a:txBody>
                  <a:tcPr/>
                </a:tc>
              </a:tr>
              <a:tr h="8930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Interventions to reduce  livestock disease</a:t>
                      </a:r>
                      <a:r>
                        <a:rPr lang="en-US" baseline="0" dirty="0" smtClean="0"/>
                        <a:t> risk for livestock keepers are based on the risk analyses made.</a:t>
                      </a:r>
                      <a:endParaRPr lang="en-US" dirty="0" smtClean="0"/>
                    </a:p>
                  </a:txBody>
                  <a:tcPr/>
                </a:tc>
              </a:tr>
              <a:tr h="893006">
                <a:tc>
                  <a:txBody>
                    <a:bodyPr/>
                    <a:lstStyle/>
                    <a:p>
                      <a:pPr marL="285750" indent="-285750">
                        <a:buFont typeface="Arial" charset="0"/>
                        <a:buChar char="•"/>
                      </a:pPr>
                      <a:r>
                        <a:rPr lang="en-US" dirty="0" smtClean="0"/>
                        <a:t>Reduce livestock disease risks associated with intensification and climate change</a:t>
                      </a:r>
                      <a:endParaRPr lang="en-US" dirty="0"/>
                    </a:p>
                  </a:txBody>
                  <a:tcPr>
                    <a:solidFill>
                      <a:srgbClr val="FFFF00"/>
                    </a:solidFill>
                  </a:tcPr>
                </a:tc>
              </a:tr>
            </a:tbl>
          </a:graphicData>
        </a:graphic>
      </p:graphicFrame>
      <p:sp>
        <p:nvSpPr>
          <p:cNvPr id="7" name="Down Arrow 6"/>
          <p:cNvSpPr/>
          <p:nvPr/>
        </p:nvSpPr>
        <p:spPr>
          <a:xfrm>
            <a:off x="8382000" y="2105660"/>
            <a:ext cx="228600" cy="25146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5280301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yI2DOt6RzRcU51QxdhNewL"/>
</p:tagLst>
</file>

<file path=ppt/tags/tag2.xml><?xml version="1.0" encoding="utf-8"?>
<p:tagLst xmlns:a="http://schemas.openxmlformats.org/drawingml/2006/main" xmlns:r="http://schemas.openxmlformats.org/officeDocument/2006/relationships" xmlns:p="http://schemas.openxmlformats.org/presentationml/2006/main">
  <p:tag name="DVSECTIONID" val="gLLkbNYfJYmMS8cGCr6Zqx"/>
</p:tagLst>
</file>

<file path=ppt/theme/theme1.xml><?xml version="1.0" encoding="utf-8"?>
<a:theme xmlns:a="http://schemas.openxmlformats.org/drawingml/2006/main" name="livestockfish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ivestockcrp_template_ppt" id="{E1764F3D-B1A1-43C9-BCBB-F21A16E6FEA3}" vid="{A3E826E9-A3A8-4606-A01B-C1B4E4E5C10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89151CC3285AB44A726E4FF20DF659B" ma:contentTypeVersion="2" ma:contentTypeDescription="Create a new document." ma:contentTypeScope="" ma:versionID="8f3fd67c2581899dd3ce3ce4f3036a0a">
  <xsd:schema xmlns:xsd="http://www.w3.org/2001/XMLSchema" xmlns:xs="http://www.w3.org/2001/XMLSchema" xmlns:p="http://schemas.microsoft.com/office/2006/metadata/properties" xmlns:ns2="9f5e9607-a28b-487e-b093-da60e75ee109" targetNamespace="http://schemas.microsoft.com/office/2006/metadata/properties" ma:root="true" ma:fieldsID="7bab1580e1166506c132b14b5bd181b3" ns2:_="">
    <xsd:import namespace="9f5e9607-a28b-487e-b093-da60e75ee109"/>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f5e9607-a28b-487e-b093-da60e75ee109"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39CAA18-B8ED-4A5F-AE1D-7FAA1652DFD8}">
  <ds:schemaRefs>
    <ds:schemaRef ds:uri="http://schemas.microsoft.com/sharepoint/v3/contenttype/forms"/>
  </ds:schemaRefs>
</ds:datastoreItem>
</file>

<file path=customXml/itemProps2.xml><?xml version="1.0" encoding="utf-8"?>
<ds:datastoreItem xmlns:ds="http://schemas.openxmlformats.org/officeDocument/2006/customXml" ds:itemID="{F079E4C7-076F-4F08-A35D-FFC7A5736B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f5e9607-a28b-487e-b093-da60e75ee1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B85590-8B73-4576-93CE-79ECAF74AFCD}">
  <ds:schemaRefs>
    <ds:schemaRef ds:uri="http://purl.org/dc/dcmitype/"/>
    <ds:schemaRef ds:uri="http://schemas.microsoft.com/office/2006/metadata/properties"/>
    <ds:schemaRef ds:uri="http://purl.org/dc/elements/1.1/"/>
    <ds:schemaRef ds:uri="http://purl.org/dc/term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9f5e9607-a28b-487e-b093-da60e75ee109"/>
  </ds:schemaRefs>
</ds:datastoreItem>
</file>

<file path=docProps/app.xml><?xml version="1.0" encoding="utf-8"?>
<Properties xmlns="http://schemas.openxmlformats.org/officeDocument/2006/extended-properties" xmlns:vt="http://schemas.openxmlformats.org/officeDocument/2006/docPropsVTypes">
  <Template>Parcel</Template>
  <TotalTime>0</TotalTime>
  <Words>3059</Words>
  <Application>Microsoft Macintosh PowerPoint</Application>
  <PresentationFormat>On-screen Show (4:3)</PresentationFormat>
  <Paragraphs>378</Paragraphs>
  <Slides>38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Arial Unicode MS</vt:lpstr>
      <vt:lpstr>Calibri</vt:lpstr>
      <vt:lpstr>Mangal</vt:lpstr>
      <vt:lpstr>Times New Roman</vt:lpstr>
      <vt:lpstr>Wingdings</vt:lpstr>
      <vt:lpstr>Arial</vt:lpstr>
      <vt:lpstr>livestockfish_powerpoint_template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Highlight # 1 from CoA3: Towards a live attenuated vaccine for contagious caprine pleuropneumonia (CCPP)</vt:lpstr>
      <vt:lpstr>Highlight # 2 from CoA 3: A novel cocktail ELISA for contagious bovine pleuropneumonia (CBPP)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cp:lastPrinted>2017-12-11T10:13:20Z</cp:lastPrinted>
  <dcterms:created xsi:type="dcterms:W3CDTF">2017-11-08T11:35:39Z</dcterms:created>
  <dcterms:modified xsi:type="dcterms:W3CDTF">2017-12-13T08:12:48Z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0x010100289151CC3285AB44A726E4FF20DF659B</vt:lpwstr>
  </property>
</Properties>
</file>